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96" d="100"/>
          <a:sy n="96" d="100"/>
        </p:scale>
        <p:origin x="63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04635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3200400"/>
            <a:ext cx="9144000" cy="1943100"/>
          </a:xfrm>
          <a:prstGeom prst="rect">
            <a:avLst/>
          </a:prstGeom>
          <a:solidFill>
            <a:srgbClr val="0D4B8E">
              <a:alpha val="30000"/>
            </a:srgbClr>
          </a:solidFill>
          <a:ln w="12700">
            <a:solidFill>
              <a:srgbClr val="0D4B8E">
                <a:alpha val="30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3840480"/>
            <a:ext cx="9144000" cy="1303020"/>
          </a:xfrm>
          <a:prstGeom prst="rect">
            <a:avLst/>
          </a:prstGeom>
          <a:solidFill>
            <a:srgbClr val="1A7FAF">
              <a:alpha val="40000"/>
            </a:srgbClr>
          </a:solidFill>
          <a:ln w="12700">
            <a:solidFill>
              <a:srgbClr val="1A7FAF">
                <a:alpha val="40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0A8E8"/>
          </a:solidFill>
          <a:ln w="12700">
            <a:solidFill>
              <a:srgbClr val="00A8E8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943600" y="0"/>
            <a:ext cx="3200400" cy="5143500"/>
          </a:xfrm>
          <a:prstGeom prst="rect">
            <a:avLst/>
          </a:prstGeom>
          <a:solidFill>
            <a:srgbClr val="0D4B8E">
              <a:alpha val="60000"/>
            </a:srgbClr>
          </a:solidFill>
          <a:ln w="12700">
            <a:solidFill>
              <a:srgbClr val="0D4B8E">
                <a:alpha val="60000"/>
              </a:srgbClr>
            </a:solidFill>
            <a:prstDash val="solid"/>
          </a:ln>
        </p:spPr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9360" y="457200"/>
            <a:ext cx="2286000" cy="228600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365760" y="731520"/>
            <a:ext cx="54864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800" b="1" kern="0" spc="2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MICRO POLYMER</a:t>
            </a:r>
            <a:endParaRPr lang="en-US" sz="3800" dirty="0"/>
          </a:p>
        </p:txBody>
      </p:sp>
      <p:sp>
        <p:nvSpPr>
          <p:cNvPr id="8" name="Text 5"/>
          <p:cNvSpPr/>
          <p:nvPr/>
        </p:nvSpPr>
        <p:spPr>
          <a:xfrm>
            <a:off x="365760" y="1371600"/>
            <a:ext cx="54864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800" b="1" kern="0" spc="200" dirty="0">
                <a:solidFill>
                  <a:srgbClr val="00A8E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INDUSTRIES</a:t>
            </a:r>
            <a:endParaRPr lang="en-US" sz="3800" dirty="0"/>
          </a:p>
        </p:txBody>
      </p:sp>
      <p:sp>
        <p:nvSpPr>
          <p:cNvPr id="9" name="Text 6"/>
          <p:cNvSpPr/>
          <p:nvPr/>
        </p:nvSpPr>
        <p:spPr>
          <a:xfrm>
            <a:off x="365760" y="2103120"/>
            <a:ext cx="53035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i="1" dirty="0">
                <a:solidFill>
                  <a:srgbClr val="BDD5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Reliable Chemical Solutions for Industrial Water &amp; Process Treatment</a:t>
            </a:r>
            <a:endParaRPr lang="en-US" sz="1350" dirty="0"/>
          </a:p>
        </p:txBody>
      </p:sp>
      <p:sp>
        <p:nvSpPr>
          <p:cNvPr id="10" name="Text 7"/>
          <p:cNvSpPr/>
          <p:nvPr/>
        </p:nvSpPr>
        <p:spPr>
          <a:xfrm>
            <a:off x="365760" y="2697480"/>
            <a:ext cx="5303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8FB8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Manufacturer &amp; Supplier of Water Treatment, Wastewater Treatment &amp; Industrial Chemicals</a:t>
            </a:r>
            <a:endParaRPr lang="en-US" sz="1100" dirty="0"/>
          </a:p>
        </p:txBody>
      </p:sp>
      <p:sp>
        <p:nvSpPr>
          <p:cNvPr id="11" name="Shape 8"/>
          <p:cNvSpPr/>
          <p:nvPr/>
        </p:nvSpPr>
        <p:spPr>
          <a:xfrm>
            <a:off x="365760" y="3246120"/>
            <a:ext cx="5029200" cy="27432"/>
          </a:xfrm>
          <a:prstGeom prst="rect">
            <a:avLst/>
          </a:prstGeom>
          <a:solidFill>
            <a:srgbClr val="00A8E8"/>
          </a:solidFill>
          <a:ln w="12700">
            <a:solidFill>
              <a:srgbClr val="00A8E8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365760" y="3383280"/>
            <a:ext cx="5303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DD5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Serving industries across Ahmedabad, Gujarat &amp; India with quality chemical products and technical support.</a:t>
            </a:r>
            <a:endParaRPr lang="en-US" sz="1100" dirty="0"/>
          </a:p>
        </p:txBody>
      </p:sp>
      <p:sp>
        <p:nvSpPr>
          <p:cNvPr id="13" name="Shape 10"/>
          <p:cNvSpPr/>
          <p:nvPr/>
        </p:nvSpPr>
        <p:spPr>
          <a:xfrm>
            <a:off x="0" y="4572000"/>
            <a:ext cx="9144000" cy="571500"/>
          </a:xfrm>
          <a:prstGeom prst="rect">
            <a:avLst/>
          </a:prstGeom>
          <a:solidFill>
            <a:srgbClr val="00A8E8"/>
          </a:solidFill>
          <a:ln w="12700">
            <a:solidFill>
              <a:srgbClr val="00A8E8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182880" y="4617720"/>
            <a:ext cx="8778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📞 9376127463 / 7046241180   |   📧 micro_polychem@yahoo.com   |   🌐 www.micropolymerindustries.com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0A8E8"/>
          </a:solidFill>
          <a:ln w="12700">
            <a:solidFill>
              <a:srgbClr val="00A8E8"/>
            </a:solidFill>
            <a:prstDash val="solid"/>
          </a:ln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46720" y="91440"/>
            <a:ext cx="822960" cy="82296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365760" y="18288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ABOUT US</a:t>
            </a:r>
            <a:endParaRPr lang="en-US" sz="2800" dirty="0"/>
          </a:p>
        </p:txBody>
      </p:sp>
      <p:sp>
        <p:nvSpPr>
          <p:cNvPr id="6" name="Shape 3"/>
          <p:cNvSpPr/>
          <p:nvPr/>
        </p:nvSpPr>
        <p:spPr>
          <a:xfrm>
            <a:off x="301752" y="1234440"/>
            <a:ext cx="5029200" cy="3566160"/>
          </a:xfrm>
          <a:prstGeom prst="rect">
            <a:avLst/>
          </a:prstGeom>
          <a:solidFill>
            <a:srgbClr val="F4F7FA"/>
          </a:solidFill>
          <a:ln w="12700">
            <a:solidFill>
              <a:srgbClr val="F4F7FA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365760" y="699715"/>
            <a:ext cx="2806810" cy="24649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Micro Polymer Industries</a:t>
            </a:r>
            <a:endParaRPr lang="en-US" sz="150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8" name="Text 5"/>
          <p:cNvSpPr/>
          <p:nvPr/>
        </p:nvSpPr>
        <p:spPr>
          <a:xfrm>
            <a:off x="484632" y="1169239"/>
            <a:ext cx="4663440" cy="2826291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>
              <a:lnSpc>
                <a:spcPct val="140000"/>
              </a:lnSpc>
            </a:pPr>
            <a:r>
              <a:rPr lang="en-US" sz="115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Micro Polymer Industries is a trusted manufacturer and supplier of water treatment chemicals, wastewater treatment chemicals, RO chemicals, boiler chemicals, cooling tower chemicals, and industrial chemicals based in Ahmedabad, Gujarat, India.</a:t>
            </a:r>
            <a:endParaRPr lang="en-US" sz="1150" dirty="0"/>
          </a:p>
          <a:p>
            <a:pPr>
              <a:lnSpc>
                <a:spcPct val="140000"/>
              </a:lnSpc>
            </a:pPr>
            <a:endParaRPr lang="en-US" sz="1150" dirty="0"/>
          </a:p>
          <a:p>
            <a:pPr>
              <a:lnSpc>
                <a:spcPct val="140000"/>
              </a:lnSpc>
            </a:pPr>
            <a:r>
              <a:rPr lang="en-US" sz="115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offer high-performance chemicals designed to support water clarification, effluent treatment, sewage treatment, sludge dewatering, scale control, disinfection, pH correction, and process water management for various industries.</a:t>
            </a:r>
            <a:endParaRPr lang="en-US" sz="1150" dirty="0"/>
          </a:p>
          <a:p>
            <a:pPr>
              <a:lnSpc>
                <a:spcPct val="140000"/>
              </a:lnSpc>
            </a:pPr>
            <a:endParaRPr lang="en-US" sz="1150" dirty="0"/>
          </a:p>
          <a:p>
            <a:pPr>
              <a:lnSpc>
                <a:spcPct val="140000"/>
              </a:lnSpc>
            </a:pPr>
            <a:r>
              <a:rPr lang="en-US" sz="115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serve customers across Ahmedabad, Gujarat, and Pan India.</a:t>
            </a:r>
            <a:endParaRPr lang="en-US" sz="1150" dirty="0"/>
          </a:p>
        </p:txBody>
      </p:sp>
      <p:sp>
        <p:nvSpPr>
          <p:cNvPr id="9" name="Shape 6"/>
          <p:cNvSpPr/>
          <p:nvPr/>
        </p:nvSpPr>
        <p:spPr>
          <a:xfrm>
            <a:off x="5577840" y="1234440"/>
            <a:ext cx="3337560" cy="3566160"/>
          </a:xfrm>
          <a:prstGeom prst="rect">
            <a:avLst/>
          </a:prstGeom>
          <a:solidFill>
            <a:srgbClr val="0D4B8E"/>
          </a:solidFill>
          <a:ln w="12700">
            <a:solidFill>
              <a:srgbClr val="0D4B8E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0" name="Text 7"/>
          <p:cNvSpPr/>
          <p:nvPr/>
        </p:nvSpPr>
        <p:spPr>
          <a:xfrm>
            <a:off x="5715000" y="1234440"/>
            <a:ext cx="30175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kern="0" spc="100" dirty="0">
                <a:solidFill>
                  <a:srgbClr val="00A8E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OUR STRENGTHS</a:t>
            </a:r>
            <a:endParaRPr lang="en-US" sz="1300" dirty="0"/>
          </a:p>
        </p:txBody>
      </p:sp>
      <p:sp>
        <p:nvSpPr>
          <p:cNvPr id="11" name="Text 8"/>
          <p:cNvSpPr/>
          <p:nvPr/>
        </p:nvSpPr>
        <p:spPr>
          <a:xfrm>
            <a:off x="5715000" y="1691640"/>
            <a:ext cx="301752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Wide range of treatment chemicals</a:t>
            </a:r>
            <a:endParaRPr lang="en-US" sz="1150" dirty="0"/>
          </a:p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Industrial application support</a:t>
            </a:r>
            <a:endParaRPr lang="en-US" sz="1150" dirty="0"/>
          </a:p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Bulk supply capability</a:t>
            </a:r>
            <a:endParaRPr lang="en-US" sz="1150" dirty="0"/>
          </a:p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Consistent quality control</a:t>
            </a:r>
            <a:endParaRPr lang="en-US" sz="1150" dirty="0"/>
          </a:p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Fast dispatch &amp; delivery</a:t>
            </a:r>
            <a:endParaRPr lang="en-US" sz="1150" dirty="0"/>
          </a:p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Customer-focused service</a:t>
            </a:r>
            <a:endParaRPr lang="en-US" sz="11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0A8E8"/>
          </a:solidFill>
          <a:ln w="12700">
            <a:solidFill>
              <a:srgbClr val="00A8E8"/>
            </a:solidFill>
            <a:prstDash val="solid"/>
          </a:ln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46720" y="91440"/>
            <a:ext cx="822960" cy="82296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365760" y="18288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OUR PRODUCT RANGE</a:t>
            </a:r>
            <a:endParaRPr lang="en-US" sz="2800" dirty="0"/>
          </a:p>
        </p:txBody>
      </p:sp>
      <p:sp>
        <p:nvSpPr>
          <p:cNvPr id="6" name="Shape 3"/>
          <p:cNvSpPr/>
          <p:nvPr/>
        </p:nvSpPr>
        <p:spPr>
          <a:xfrm>
            <a:off x="320040" y="1097280"/>
            <a:ext cx="2743200" cy="457200"/>
          </a:xfrm>
          <a:prstGeom prst="rect">
            <a:avLst/>
          </a:prstGeom>
          <a:solidFill>
            <a:srgbClr val="00B050"/>
          </a:solidFill>
          <a:ln w="12700">
            <a:solidFill>
              <a:srgbClr val="0D4B8E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320040" y="1143000"/>
            <a:ext cx="27432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Water Treatment</a:t>
            </a:r>
            <a:endParaRPr lang="en-US" sz="1200" dirty="0"/>
          </a:p>
        </p:txBody>
      </p:sp>
      <p:sp>
        <p:nvSpPr>
          <p:cNvPr id="8" name="Shape 5"/>
          <p:cNvSpPr/>
          <p:nvPr/>
        </p:nvSpPr>
        <p:spPr>
          <a:xfrm>
            <a:off x="320040" y="1554480"/>
            <a:ext cx="2743200" cy="2103120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</p:sp>
      <p:sp>
        <p:nvSpPr>
          <p:cNvPr id="9" name="Text 6"/>
          <p:cNvSpPr/>
          <p:nvPr/>
        </p:nvSpPr>
        <p:spPr>
          <a:xfrm>
            <a:off x="411480" y="1600200"/>
            <a:ext cx="256032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Clarification Chemicals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Coagulants &amp; Flocculants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 Control Chemicals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Softening Chemicals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 Plant Chemicals</a:t>
            </a:r>
            <a:endParaRPr lang="en-US" sz="1100" dirty="0"/>
          </a:p>
        </p:txBody>
      </p:sp>
      <p:sp>
        <p:nvSpPr>
          <p:cNvPr id="10" name="Shape 7"/>
          <p:cNvSpPr/>
          <p:nvPr/>
        </p:nvSpPr>
        <p:spPr>
          <a:xfrm>
            <a:off x="3246120" y="1097280"/>
            <a:ext cx="2743200" cy="457200"/>
          </a:xfrm>
          <a:prstGeom prst="rect">
            <a:avLst/>
          </a:prstGeom>
          <a:solidFill>
            <a:srgbClr val="00B050"/>
          </a:solidFill>
          <a:ln w="12700">
            <a:solidFill>
              <a:srgbClr val="0A6E8A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3246120" y="1143000"/>
            <a:ext cx="27432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Wastewater Treatment</a:t>
            </a:r>
            <a:endParaRPr lang="en-US" sz="1200" dirty="0"/>
          </a:p>
        </p:txBody>
      </p:sp>
      <p:sp>
        <p:nvSpPr>
          <p:cNvPr id="12" name="Shape 9"/>
          <p:cNvSpPr/>
          <p:nvPr/>
        </p:nvSpPr>
        <p:spPr>
          <a:xfrm>
            <a:off x="3246120" y="1554480"/>
            <a:ext cx="2743200" cy="2103120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</p:sp>
      <p:sp>
        <p:nvSpPr>
          <p:cNvPr id="13" name="Text 10"/>
          <p:cNvSpPr/>
          <p:nvPr/>
        </p:nvSpPr>
        <p:spPr>
          <a:xfrm>
            <a:off x="3337560" y="1600200"/>
            <a:ext cx="256032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ETP Chemicals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STP Chemicals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Sludge Treatment Chemicals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Decoloring Chemicals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Dewatering Chemicals</a:t>
            </a:r>
            <a:endParaRPr lang="en-US" sz="1100" dirty="0"/>
          </a:p>
        </p:txBody>
      </p:sp>
      <p:sp>
        <p:nvSpPr>
          <p:cNvPr id="14" name="Shape 11"/>
          <p:cNvSpPr/>
          <p:nvPr/>
        </p:nvSpPr>
        <p:spPr>
          <a:xfrm>
            <a:off x="6172200" y="1097280"/>
            <a:ext cx="2743200" cy="457200"/>
          </a:xfrm>
          <a:prstGeom prst="rect">
            <a:avLst/>
          </a:prstGeom>
          <a:solidFill>
            <a:srgbClr val="00B050"/>
          </a:solidFill>
          <a:ln w="12700">
            <a:solidFill>
              <a:srgbClr val="1A5C3A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6172200" y="1143000"/>
            <a:ext cx="27432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Industrial Process</a:t>
            </a:r>
            <a:endParaRPr lang="en-US" sz="1200" dirty="0"/>
          </a:p>
        </p:txBody>
      </p:sp>
      <p:sp>
        <p:nvSpPr>
          <p:cNvPr id="16" name="Shape 13"/>
          <p:cNvSpPr/>
          <p:nvPr/>
        </p:nvSpPr>
        <p:spPr>
          <a:xfrm>
            <a:off x="6172200" y="1554480"/>
            <a:ext cx="2743200" cy="2103120"/>
          </a:xfrm>
          <a:prstGeom prst="rect">
            <a:avLst/>
          </a:prstGeom>
          <a:solidFill>
            <a:srgbClr val="F4F7FA"/>
          </a:solidFill>
          <a:ln w="12700">
            <a:solidFill>
              <a:srgbClr val="F4F7FA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6172200" y="1554480"/>
            <a:ext cx="2743200" cy="2103120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Boiler Chemicals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Cooling Tower Chemicals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Disinfection Chemicals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Industrial Cleaning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Utility Chemicals</a:t>
            </a:r>
            <a:endParaRPr lang="en-US" sz="1100" dirty="0"/>
          </a:p>
        </p:txBody>
      </p:sp>
      <p:sp>
        <p:nvSpPr>
          <p:cNvPr id="18" name="Shape 15"/>
          <p:cNvSpPr/>
          <p:nvPr/>
        </p:nvSpPr>
        <p:spPr>
          <a:xfrm>
            <a:off x="320040" y="3749040"/>
            <a:ext cx="8595360" cy="320040"/>
          </a:xfrm>
          <a:prstGeom prst="rect">
            <a:avLst/>
          </a:prstGeom>
          <a:solidFill>
            <a:srgbClr val="002060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</p:sp>
      <p:sp>
        <p:nvSpPr>
          <p:cNvPr id="19" name="Text 16"/>
          <p:cNvSpPr/>
          <p:nvPr/>
        </p:nvSpPr>
        <p:spPr>
          <a:xfrm>
            <a:off x="411480" y="3776472"/>
            <a:ext cx="8412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1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KEY PRODUCTS</a:t>
            </a:r>
            <a:endParaRPr lang="en-US" sz="1100" dirty="0"/>
          </a:p>
        </p:txBody>
      </p:sp>
      <p:sp>
        <p:nvSpPr>
          <p:cNvPr id="20" name="Text 17"/>
          <p:cNvSpPr/>
          <p:nvPr/>
        </p:nvSpPr>
        <p:spPr>
          <a:xfrm>
            <a:off x="320040" y="4114800"/>
            <a:ext cx="85953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050" dirty="0">
                <a:solidFill>
                  <a:srgbClr val="5A65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Polyamine •  Polyelectrolyte (Anionic / Nonionic / Cationic)  •  PAM  •  Water Decoloring Agent •  Non Ferric Alum  •  Defoamer •  Citric Acid Monohydrate  •  PAC  •  Sodium Hypochlorite  •  Dewatering Polyelectrolyte  •  De-oiling Polyelectrolyte  •  PHPA •  RO Antiscalant •  Coagulant •  Flocculant</a:t>
            </a:r>
            <a:endParaRPr lang="en-US" sz="10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0A8E8"/>
          </a:solidFill>
          <a:ln w="12700">
            <a:solidFill>
              <a:srgbClr val="00A8E8"/>
            </a:solidFill>
            <a:prstDash val="solid"/>
          </a:ln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46720" y="91440"/>
            <a:ext cx="822960" cy="82296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365760" y="18288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PRODUCT DETAILS</a:t>
            </a:r>
            <a:endParaRPr lang="en-US" sz="2800" dirty="0"/>
          </a:p>
        </p:txBody>
      </p:sp>
      <p:sp>
        <p:nvSpPr>
          <p:cNvPr id="6" name="Shape 3"/>
          <p:cNvSpPr/>
          <p:nvPr/>
        </p:nvSpPr>
        <p:spPr>
          <a:xfrm>
            <a:off x="320040" y="1097280"/>
            <a:ext cx="4206240" cy="868680"/>
          </a:xfrm>
          <a:prstGeom prst="rect">
            <a:avLst/>
          </a:prstGeom>
          <a:solidFill>
            <a:srgbClr val="F4F7FA"/>
          </a:solidFill>
          <a:ln w="12700">
            <a:solidFill>
              <a:srgbClr val="D0D8E0"/>
            </a:solidFill>
            <a:prstDash val="solid"/>
          </a:ln>
        </p:spPr>
      </p:sp>
      <p:sp>
        <p:nvSpPr>
          <p:cNvPr id="7" name="Shape 4"/>
          <p:cNvSpPr/>
          <p:nvPr/>
        </p:nvSpPr>
        <p:spPr>
          <a:xfrm>
            <a:off x="320040" y="1097280"/>
            <a:ext cx="384048" cy="868680"/>
          </a:xfrm>
          <a:prstGeom prst="rect">
            <a:avLst/>
          </a:prstGeom>
          <a:solidFill>
            <a:srgbClr val="0D4B8E"/>
          </a:solidFill>
          <a:ln w="12700">
            <a:solidFill>
              <a:srgbClr val="0D4B8E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320040" y="1280160"/>
            <a:ext cx="384048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</a:t>
            </a:r>
            <a:endParaRPr lang="en-US" sz="1300" dirty="0"/>
          </a:p>
        </p:txBody>
      </p:sp>
      <p:sp>
        <p:nvSpPr>
          <p:cNvPr id="9" name="Text 6"/>
          <p:cNvSpPr/>
          <p:nvPr/>
        </p:nvSpPr>
        <p:spPr>
          <a:xfrm>
            <a:off x="777240" y="1143000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D4B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Ferric Alum</a:t>
            </a:r>
            <a:endParaRPr lang="en-US" sz="1150" dirty="0"/>
          </a:p>
        </p:txBody>
      </p:sp>
      <p:sp>
        <p:nvSpPr>
          <p:cNvPr id="10" name="Text 7"/>
          <p:cNvSpPr/>
          <p:nvPr/>
        </p:nvSpPr>
        <p:spPr>
          <a:xfrm>
            <a:off x="777240" y="1399032"/>
            <a:ext cx="3657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A65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Used for coagulation and suspended solids removal; improves settling and clarification efficiency.</a:t>
            </a:r>
            <a:endParaRPr lang="en-US" sz="950" dirty="0"/>
          </a:p>
        </p:txBody>
      </p:sp>
      <p:sp>
        <p:nvSpPr>
          <p:cNvPr id="11" name="Text 8"/>
          <p:cNvSpPr/>
          <p:nvPr/>
        </p:nvSpPr>
        <p:spPr>
          <a:xfrm>
            <a:off x="777240" y="1737360"/>
            <a:ext cx="3657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1A7F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App: Water treatment, ETP, STP, clarification systems</a:t>
            </a:r>
            <a:endParaRPr lang="en-US" sz="900" dirty="0"/>
          </a:p>
        </p:txBody>
      </p:sp>
      <p:sp>
        <p:nvSpPr>
          <p:cNvPr id="12" name="Shape 9"/>
          <p:cNvSpPr/>
          <p:nvPr/>
        </p:nvSpPr>
        <p:spPr>
          <a:xfrm>
            <a:off x="4754880" y="1097280"/>
            <a:ext cx="4206240" cy="868680"/>
          </a:xfrm>
          <a:prstGeom prst="rect">
            <a:avLst/>
          </a:prstGeom>
          <a:solidFill>
            <a:srgbClr val="F4F7FA"/>
          </a:solidFill>
          <a:ln w="12700">
            <a:solidFill>
              <a:srgbClr val="D0D8E0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4754880" y="1097280"/>
            <a:ext cx="384048" cy="868680"/>
          </a:xfrm>
          <a:prstGeom prst="rect">
            <a:avLst/>
          </a:prstGeom>
          <a:solidFill>
            <a:srgbClr val="0D4B8E"/>
          </a:solidFill>
          <a:ln w="12700">
            <a:solidFill>
              <a:srgbClr val="0D4B8E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4754880" y="1280160"/>
            <a:ext cx="384048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</a:t>
            </a:r>
            <a:endParaRPr lang="en-US" sz="1300" dirty="0"/>
          </a:p>
        </p:txBody>
      </p:sp>
      <p:sp>
        <p:nvSpPr>
          <p:cNvPr id="15" name="Text 12"/>
          <p:cNvSpPr/>
          <p:nvPr/>
        </p:nvSpPr>
        <p:spPr>
          <a:xfrm>
            <a:off x="5212080" y="1143000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D4B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Polyelectrolyte</a:t>
            </a:r>
            <a:endParaRPr lang="en-US" sz="1150" dirty="0"/>
          </a:p>
        </p:txBody>
      </p:sp>
      <p:sp>
        <p:nvSpPr>
          <p:cNvPr id="16" name="Text 13"/>
          <p:cNvSpPr/>
          <p:nvPr/>
        </p:nvSpPr>
        <p:spPr>
          <a:xfrm>
            <a:off x="5212080" y="1399032"/>
            <a:ext cx="3657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A65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Effective flocculant for solid-liquid separation and sludge handling in water &amp; wastewater treatment.</a:t>
            </a:r>
            <a:endParaRPr lang="en-US" sz="950" dirty="0"/>
          </a:p>
        </p:txBody>
      </p:sp>
      <p:sp>
        <p:nvSpPr>
          <p:cNvPr id="17" name="Text 14"/>
          <p:cNvSpPr/>
          <p:nvPr/>
        </p:nvSpPr>
        <p:spPr>
          <a:xfrm>
            <a:off x="5212080" y="1737360"/>
            <a:ext cx="3657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1A7F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App: ETP, STP, sludge dewatering, clarification</a:t>
            </a:r>
            <a:endParaRPr lang="en-US" sz="900" dirty="0"/>
          </a:p>
        </p:txBody>
      </p:sp>
      <p:sp>
        <p:nvSpPr>
          <p:cNvPr id="18" name="Shape 15"/>
          <p:cNvSpPr/>
          <p:nvPr/>
        </p:nvSpPr>
        <p:spPr>
          <a:xfrm>
            <a:off x="320040" y="2057400"/>
            <a:ext cx="4206240" cy="868680"/>
          </a:xfrm>
          <a:prstGeom prst="rect">
            <a:avLst/>
          </a:prstGeom>
          <a:solidFill>
            <a:srgbClr val="F4F7FA"/>
          </a:solidFill>
          <a:ln w="12700">
            <a:solidFill>
              <a:srgbClr val="D0D8E0"/>
            </a:solidFill>
            <a:prstDash val="solid"/>
          </a:ln>
        </p:spPr>
      </p:sp>
      <p:sp>
        <p:nvSpPr>
          <p:cNvPr id="19" name="Shape 16"/>
          <p:cNvSpPr/>
          <p:nvPr/>
        </p:nvSpPr>
        <p:spPr>
          <a:xfrm>
            <a:off x="320040" y="2057400"/>
            <a:ext cx="384048" cy="868680"/>
          </a:xfrm>
          <a:prstGeom prst="rect">
            <a:avLst/>
          </a:prstGeom>
          <a:solidFill>
            <a:srgbClr val="0D4B8E"/>
          </a:solidFill>
          <a:ln w="12700">
            <a:solidFill>
              <a:srgbClr val="0D4B8E"/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320040" y="2240280"/>
            <a:ext cx="384048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</a:t>
            </a:r>
            <a:endParaRPr lang="en-US" sz="1300" dirty="0"/>
          </a:p>
        </p:txBody>
      </p:sp>
      <p:sp>
        <p:nvSpPr>
          <p:cNvPr id="21" name="Text 18"/>
          <p:cNvSpPr/>
          <p:nvPr/>
        </p:nvSpPr>
        <p:spPr>
          <a:xfrm>
            <a:off x="777240" y="2103120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D4B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Polyelectrolyte Anionic</a:t>
            </a:r>
            <a:endParaRPr lang="en-US" sz="1150" dirty="0"/>
          </a:p>
        </p:txBody>
      </p:sp>
      <p:sp>
        <p:nvSpPr>
          <p:cNvPr id="22" name="Text 19"/>
          <p:cNvSpPr/>
          <p:nvPr/>
        </p:nvSpPr>
        <p:spPr>
          <a:xfrm>
            <a:off x="777240" y="2359152"/>
            <a:ext cx="3657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A65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Ideal for floc formation and sedimentation in industrial treatment applications.</a:t>
            </a:r>
            <a:endParaRPr lang="en-US" sz="950" dirty="0"/>
          </a:p>
        </p:txBody>
      </p:sp>
      <p:sp>
        <p:nvSpPr>
          <p:cNvPr id="23" name="Text 20"/>
          <p:cNvSpPr/>
          <p:nvPr/>
        </p:nvSpPr>
        <p:spPr>
          <a:xfrm>
            <a:off x="777240" y="2697480"/>
            <a:ext cx="3657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1A7F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App: Textile, paper, mining, ceramic, ETP</a:t>
            </a:r>
            <a:endParaRPr lang="en-US" sz="900" dirty="0"/>
          </a:p>
        </p:txBody>
      </p:sp>
      <p:sp>
        <p:nvSpPr>
          <p:cNvPr id="24" name="Shape 21"/>
          <p:cNvSpPr/>
          <p:nvPr/>
        </p:nvSpPr>
        <p:spPr>
          <a:xfrm>
            <a:off x="4754880" y="2057400"/>
            <a:ext cx="4206240" cy="868680"/>
          </a:xfrm>
          <a:prstGeom prst="rect">
            <a:avLst/>
          </a:prstGeom>
          <a:solidFill>
            <a:srgbClr val="F4F7FA"/>
          </a:solidFill>
          <a:ln w="12700">
            <a:solidFill>
              <a:srgbClr val="D0D8E0"/>
            </a:solidFill>
            <a:prstDash val="solid"/>
          </a:ln>
        </p:spPr>
      </p:sp>
      <p:sp>
        <p:nvSpPr>
          <p:cNvPr id="25" name="Shape 22"/>
          <p:cNvSpPr/>
          <p:nvPr/>
        </p:nvSpPr>
        <p:spPr>
          <a:xfrm>
            <a:off x="4754880" y="2057400"/>
            <a:ext cx="384048" cy="868680"/>
          </a:xfrm>
          <a:prstGeom prst="rect">
            <a:avLst/>
          </a:prstGeom>
          <a:solidFill>
            <a:srgbClr val="0D4B8E"/>
          </a:solidFill>
          <a:ln w="12700">
            <a:solidFill>
              <a:srgbClr val="0D4B8E"/>
            </a:solidFill>
            <a:prstDash val="solid"/>
          </a:ln>
        </p:spPr>
      </p:sp>
      <p:sp>
        <p:nvSpPr>
          <p:cNvPr id="26" name="Text 23"/>
          <p:cNvSpPr/>
          <p:nvPr/>
        </p:nvSpPr>
        <p:spPr>
          <a:xfrm>
            <a:off x="4754880" y="2240280"/>
            <a:ext cx="384048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</a:t>
            </a:r>
            <a:endParaRPr lang="en-US" sz="1300" dirty="0"/>
          </a:p>
        </p:txBody>
      </p:sp>
      <p:sp>
        <p:nvSpPr>
          <p:cNvPr id="27" name="Text 24"/>
          <p:cNvSpPr/>
          <p:nvPr/>
        </p:nvSpPr>
        <p:spPr>
          <a:xfrm>
            <a:off x="5212080" y="2103120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D4B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Polyelectrolyte Cationic</a:t>
            </a:r>
            <a:endParaRPr lang="en-US" sz="1150" dirty="0"/>
          </a:p>
        </p:txBody>
      </p:sp>
      <p:sp>
        <p:nvSpPr>
          <p:cNvPr id="28" name="Text 25"/>
          <p:cNvSpPr/>
          <p:nvPr/>
        </p:nvSpPr>
        <p:spPr>
          <a:xfrm>
            <a:off x="5212080" y="2359152"/>
            <a:ext cx="3657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A65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Used for sludge dewatering and wastewater clarification where cationic polymer performance is required.</a:t>
            </a:r>
            <a:endParaRPr lang="en-US" sz="950" dirty="0"/>
          </a:p>
        </p:txBody>
      </p:sp>
      <p:sp>
        <p:nvSpPr>
          <p:cNvPr id="29" name="Text 26"/>
          <p:cNvSpPr/>
          <p:nvPr/>
        </p:nvSpPr>
        <p:spPr>
          <a:xfrm>
            <a:off x="5212080" y="2697480"/>
            <a:ext cx="3657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1A7F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App: STP, sludge treatment, filter press, centrifuge</a:t>
            </a:r>
            <a:endParaRPr lang="en-US" sz="900" dirty="0"/>
          </a:p>
        </p:txBody>
      </p:sp>
      <p:sp>
        <p:nvSpPr>
          <p:cNvPr id="30" name="Shape 27"/>
          <p:cNvSpPr/>
          <p:nvPr/>
        </p:nvSpPr>
        <p:spPr>
          <a:xfrm>
            <a:off x="320040" y="3017520"/>
            <a:ext cx="4206240" cy="868680"/>
          </a:xfrm>
          <a:prstGeom prst="rect">
            <a:avLst/>
          </a:prstGeom>
          <a:solidFill>
            <a:srgbClr val="F4F7FA"/>
          </a:solidFill>
          <a:ln w="12700">
            <a:solidFill>
              <a:srgbClr val="D0D8E0"/>
            </a:solidFill>
            <a:prstDash val="solid"/>
          </a:ln>
        </p:spPr>
      </p:sp>
      <p:sp>
        <p:nvSpPr>
          <p:cNvPr id="31" name="Shape 28"/>
          <p:cNvSpPr/>
          <p:nvPr/>
        </p:nvSpPr>
        <p:spPr>
          <a:xfrm>
            <a:off x="320040" y="3017520"/>
            <a:ext cx="384048" cy="868680"/>
          </a:xfrm>
          <a:prstGeom prst="rect">
            <a:avLst/>
          </a:prstGeom>
          <a:solidFill>
            <a:srgbClr val="0D4B8E"/>
          </a:solidFill>
          <a:ln w="12700">
            <a:solidFill>
              <a:srgbClr val="0D4B8E"/>
            </a:solidFill>
            <a:prstDash val="solid"/>
          </a:ln>
        </p:spPr>
      </p:sp>
      <p:sp>
        <p:nvSpPr>
          <p:cNvPr id="32" name="Text 29"/>
          <p:cNvSpPr/>
          <p:nvPr/>
        </p:nvSpPr>
        <p:spPr>
          <a:xfrm>
            <a:off x="320040" y="3200400"/>
            <a:ext cx="384048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</a:t>
            </a:r>
            <a:endParaRPr lang="en-US" sz="1300" dirty="0"/>
          </a:p>
        </p:txBody>
      </p:sp>
      <p:sp>
        <p:nvSpPr>
          <p:cNvPr id="33" name="Text 30"/>
          <p:cNvSpPr/>
          <p:nvPr/>
        </p:nvSpPr>
        <p:spPr>
          <a:xfrm>
            <a:off x="777240" y="3063240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D4B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Anionic Polyacrylamide (PAM)</a:t>
            </a:r>
            <a:endParaRPr lang="en-US" sz="1150" dirty="0"/>
          </a:p>
        </p:txBody>
      </p:sp>
      <p:sp>
        <p:nvSpPr>
          <p:cNvPr id="34" name="Text 31"/>
          <p:cNvSpPr/>
          <p:nvPr/>
        </p:nvSpPr>
        <p:spPr>
          <a:xfrm>
            <a:off x="777240" y="3319272"/>
            <a:ext cx="3657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A65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Efficient flocculation and solid removal in water treatment and process separation systems.</a:t>
            </a:r>
            <a:endParaRPr lang="en-US" sz="950" dirty="0"/>
          </a:p>
        </p:txBody>
      </p:sp>
      <p:sp>
        <p:nvSpPr>
          <p:cNvPr id="35" name="Text 32"/>
          <p:cNvSpPr/>
          <p:nvPr/>
        </p:nvSpPr>
        <p:spPr>
          <a:xfrm>
            <a:off x="777240" y="3657600"/>
            <a:ext cx="3657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1A7F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App: Water clarification, ETP, mineral processing</a:t>
            </a:r>
            <a:endParaRPr lang="en-US" sz="900" dirty="0"/>
          </a:p>
        </p:txBody>
      </p:sp>
      <p:sp>
        <p:nvSpPr>
          <p:cNvPr id="36" name="Shape 33"/>
          <p:cNvSpPr/>
          <p:nvPr/>
        </p:nvSpPr>
        <p:spPr>
          <a:xfrm>
            <a:off x="4754880" y="3017520"/>
            <a:ext cx="4206240" cy="868680"/>
          </a:xfrm>
          <a:prstGeom prst="rect">
            <a:avLst/>
          </a:prstGeom>
          <a:solidFill>
            <a:srgbClr val="F4F7FA"/>
          </a:solidFill>
          <a:ln w="12700">
            <a:solidFill>
              <a:srgbClr val="D0D8E0"/>
            </a:solidFill>
            <a:prstDash val="solid"/>
          </a:ln>
        </p:spPr>
      </p:sp>
      <p:sp>
        <p:nvSpPr>
          <p:cNvPr id="37" name="Shape 34"/>
          <p:cNvSpPr/>
          <p:nvPr/>
        </p:nvSpPr>
        <p:spPr>
          <a:xfrm>
            <a:off x="4754880" y="3017520"/>
            <a:ext cx="384048" cy="868680"/>
          </a:xfrm>
          <a:prstGeom prst="rect">
            <a:avLst/>
          </a:prstGeom>
          <a:solidFill>
            <a:srgbClr val="0D4B8E"/>
          </a:solidFill>
          <a:ln w="12700">
            <a:solidFill>
              <a:srgbClr val="0D4B8E"/>
            </a:solidFill>
            <a:prstDash val="solid"/>
          </a:ln>
        </p:spPr>
      </p:sp>
      <p:sp>
        <p:nvSpPr>
          <p:cNvPr id="38" name="Text 35"/>
          <p:cNvSpPr/>
          <p:nvPr/>
        </p:nvSpPr>
        <p:spPr>
          <a:xfrm>
            <a:off x="4754880" y="3200400"/>
            <a:ext cx="384048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6</a:t>
            </a:r>
            <a:endParaRPr lang="en-US" sz="1300" dirty="0"/>
          </a:p>
        </p:txBody>
      </p:sp>
      <p:sp>
        <p:nvSpPr>
          <p:cNvPr id="39" name="Text 36"/>
          <p:cNvSpPr/>
          <p:nvPr/>
        </p:nvSpPr>
        <p:spPr>
          <a:xfrm>
            <a:off x="5212080" y="3063240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D4B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Cationic Polyacrylamide (PAM)</a:t>
            </a:r>
            <a:endParaRPr lang="en-US" sz="1150" dirty="0"/>
          </a:p>
        </p:txBody>
      </p:sp>
      <p:sp>
        <p:nvSpPr>
          <p:cNvPr id="40" name="Text 37"/>
          <p:cNvSpPr/>
          <p:nvPr/>
        </p:nvSpPr>
        <p:spPr>
          <a:xfrm>
            <a:off x="5212080" y="3319272"/>
            <a:ext cx="3657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A65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Designed for sludge treatment, dewatering, and industrial wastewater applications.</a:t>
            </a:r>
            <a:endParaRPr lang="en-US" sz="950" dirty="0"/>
          </a:p>
        </p:txBody>
      </p:sp>
      <p:sp>
        <p:nvSpPr>
          <p:cNvPr id="41" name="Text 38"/>
          <p:cNvSpPr/>
          <p:nvPr/>
        </p:nvSpPr>
        <p:spPr>
          <a:xfrm>
            <a:off x="5212080" y="3657600"/>
            <a:ext cx="3657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1A7F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App: Sludge dewatering, STP, industrial effluent</a:t>
            </a:r>
            <a:endParaRPr lang="en-US" sz="900" dirty="0"/>
          </a:p>
        </p:txBody>
      </p:sp>
      <p:sp>
        <p:nvSpPr>
          <p:cNvPr id="42" name="Shape 39"/>
          <p:cNvSpPr/>
          <p:nvPr/>
        </p:nvSpPr>
        <p:spPr>
          <a:xfrm>
            <a:off x="320040" y="3977640"/>
            <a:ext cx="4206240" cy="868680"/>
          </a:xfrm>
          <a:prstGeom prst="rect">
            <a:avLst/>
          </a:prstGeom>
          <a:solidFill>
            <a:srgbClr val="F4F7FA"/>
          </a:solidFill>
          <a:ln w="12700">
            <a:solidFill>
              <a:srgbClr val="D0D8E0"/>
            </a:solidFill>
            <a:prstDash val="solid"/>
          </a:ln>
        </p:spPr>
      </p:sp>
      <p:sp>
        <p:nvSpPr>
          <p:cNvPr id="43" name="Shape 40"/>
          <p:cNvSpPr/>
          <p:nvPr/>
        </p:nvSpPr>
        <p:spPr>
          <a:xfrm>
            <a:off x="320040" y="3977640"/>
            <a:ext cx="384048" cy="868680"/>
          </a:xfrm>
          <a:prstGeom prst="rect">
            <a:avLst/>
          </a:prstGeom>
          <a:solidFill>
            <a:srgbClr val="0D4B8E"/>
          </a:solidFill>
          <a:ln w="12700">
            <a:solidFill>
              <a:srgbClr val="0D4B8E"/>
            </a:solidFill>
            <a:prstDash val="solid"/>
          </a:ln>
        </p:spPr>
      </p:sp>
      <p:sp>
        <p:nvSpPr>
          <p:cNvPr id="44" name="Text 41"/>
          <p:cNvSpPr/>
          <p:nvPr/>
        </p:nvSpPr>
        <p:spPr>
          <a:xfrm>
            <a:off x="320040" y="4160520"/>
            <a:ext cx="384048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7</a:t>
            </a:r>
            <a:endParaRPr lang="en-US" sz="1300" dirty="0"/>
          </a:p>
        </p:txBody>
      </p:sp>
      <p:sp>
        <p:nvSpPr>
          <p:cNvPr id="45" name="Text 42"/>
          <p:cNvSpPr/>
          <p:nvPr/>
        </p:nvSpPr>
        <p:spPr>
          <a:xfrm>
            <a:off x="777240" y="4023360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D4B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Sodium Meta Bi Sulphite</a:t>
            </a:r>
            <a:endParaRPr lang="en-US" sz="1150" dirty="0"/>
          </a:p>
        </p:txBody>
      </p:sp>
      <p:sp>
        <p:nvSpPr>
          <p:cNvPr id="46" name="Text 43"/>
          <p:cNvSpPr/>
          <p:nvPr/>
        </p:nvSpPr>
        <p:spPr>
          <a:xfrm>
            <a:off x="777240" y="4279392"/>
            <a:ext cx="3657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A65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Used for dechlorination, oxygen scavenging, and industrial water treatment processes.</a:t>
            </a:r>
            <a:endParaRPr lang="en-US" sz="950" dirty="0"/>
          </a:p>
        </p:txBody>
      </p:sp>
      <p:sp>
        <p:nvSpPr>
          <p:cNvPr id="47" name="Text 44"/>
          <p:cNvSpPr/>
          <p:nvPr/>
        </p:nvSpPr>
        <p:spPr>
          <a:xfrm>
            <a:off x="777240" y="4617720"/>
            <a:ext cx="3657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1A7F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App: RO systems, water treatment, utility systems</a:t>
            </a:r>
            <a:endParaRPr lang="en-US" sz="900" dirty="0"/>
          </a:p>
        </p:txBody>
      </p:sp>
      <p:sp>
        <p:nvSpPr>
          <p:cNvPr id="48" name="Shape 45"/>
          <p:cNvSpPr/>
          <p:nvPr/>
        </p:nvSpPr>
        <p:spPr>
          <a:xfrm>
            <a:off x="4754880" y="3977640"/>
            <a:ext cx="4206240" cy="868680"/>
          </a:xfrm>
          <a:prstGeom prst="rect">
            <a:avLst/>
          </a:prstGeom>
          <a:solidFill>
            <a:srgbClr val="F4F7FA"/>
          </a:solidFill>
          <a:ln w="12700">
            <a:solidFill>
              <a:srgbClr val="D0D8E0"/>
            </a:solidFill>
            <a:prstDash val="solid"/>
          </a:ln>
        </p:spPr>
      </p:sp>
      <p:sp>
        <p:nvSpPr>
          <p:cNvPr id="49" name="Shape 46"/>
          <p:cNvSpPr/>
          <p:nvPr/>
        </p:nvSpPr>
        <p:spPr>
          <a:xfrm>
            <a:off x="4754880" y="3977640"/>
            <a:ext cx="384048" cy="868680"/>
          </a:xfrm>
          <a:prstGeom prst="rect">
            <a:avLst/>
          </a:prstGeom>
          <a:solidFill>
            <a:srgbClr val="0D4B8E"/>
          </a:solidFill>
          <a:ln w="12700">
            <a:solidFill>
              <a:srgbClr val="0D4B8E"/>
            </a:solidFill>
            <a:prstDash val="solid"/>
          </a:ln>
        </p:spPr>
      </p:sp>
      <p:sp>
        <p:nvSpPr>
          <p:cNvPr id="50" name="Text 47"/>
          <p:cNvSpPr/>
          <p:nvPr/>
        </p:nvSpPr>
        <p:spPr>
          <a:xfrm>
            <a:off x="4754880" y="4160520"/>
            <a:ext cx="384048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8</a:t>
            </a:r>
            <a:endParaRPr lang="en-US" sz="1300" dirty="0"/>
          </a:p>
        </p:txBody>
      </p:sp>
      <p:sp>
        <p:nvSpPr>
          <p:cNvPr id="51" name="Text 48"/>
          <p:cNvSpPr/>
          <p:nvPr/>
        </p:nvSpPr>
        <p:spPr>
          <a:xfrm>
            <a:off x="5212080" y="4023360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D4B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 Ferric Alum</a:t>
            </a:r>
            <a:endParaRPr lang="en-US" sz="1150" dirty="0"/>
          </a:p>
        </p:txBody>
      </p:sp>
      <p:sp>
        <p:nvSpPr>
          <p:cNvPr id="52" name="Text 49"/>
          <p:cNvSpPr/>
          <p:nvPr/>
        </p:nvSpPr>
        <p:spPr>
          <a:xfrm>
            <a:off x="5212080" y="4279392"/>
            <a:ext cx="3657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A65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Reliable coagulant used for water purification and suspended solids reduction.</a:t>
            </a:r>
            <a:endParaRPr lang="en-US" sz="950" dirty="0"/>
          </a:p>
        </p:txBody>
      </p:sp>
      <p:sp>
        <p:nvSpPr>
          <p:cNvPr id="53" name="Text 50"/>
          <p:cNvSpPr/>
          <p:nvPr/>
        </p:nvSpPr>
        <p:spPr>
          <a:xfrm>
            <a:off x="5212080" y="4617720"/>
            <a:ext cx="3657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1A7F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App: Water treatment plants, industrial clarification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0A8E8"/>
          </a:solidFill>
          <a:ln w="12700">
            <a:solidFill>
              <a:srgbClr val="00A8E8"/>
            </a:solidFill>
            <a:prstDash val="solid"/>
          </a:ln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46720" y="91440"/>
            <a:ext cx="822960" cy="82296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365760" y="18288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PRODUCT DETAILS</a:t>
            </a:r>
            <a:endParaRPr lang="en-US" sz="2600" dirty="0"/>
          </a:p>
        </p:txBody>
      </p:sp>
      <p:sp>
        <p:nvSpPr>
          <p:cNvPr id="6" name="Shape 3"/>
          <p:cNvSpPr/>
          <p:nvPr/>
        </p:nvSpPr>
        <p:spPr>
          <a:xfrm>
            <a:off x="320040" y="1097280"/>
            <a:ext cx="4206240" cy="868680"/>
          </a:xfrm>
          <a:prstGeom prst="rect">
            <a:avLst/>
          </a:prstGeom>
          <a:solidFill>
            <a:srgbClr val="F4F7FA"/>
          </a:solidFill>
          <a:ln w="12700">
            <a:solidFill>
              <a:srgbClr val="D0D8E0"/>
            </a:solidFill>
            <a:prstDash val="solid"/>
          </a:ln>
        </p:spPr>
      </p:sp>
      <p:sp>
        <p:nvSpPr>
          <p:cNvPr id="7" name="Shape 4"/>
          <p:cNvSpPr/>
          <p:nvPr/>
        </p:nvSpPr>
        <p:spPr>
          <a:xfrm>
            <a:off x="320040" y="1097280"/>
            <a:ext cx="384048" cy="868680"/>
          </a:xfrm>
          <a:prstGeom prst="rect">
            <a:avLst/>
          </a:prstGeom>
          <a:solidFill>
            <a:srgbClr val="1A7FAF"/>
          </a:solidFill>
          <a:ln w="12700">
            <a:solidFill>
              <a:srgbClr val="1A7FAF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320040" y="1280160"/>
            <a:ext cx="384048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9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777240" y="1143000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D4B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Soda Ash</a:t>
            </a:r>
            <a:endParaRPr lang="en-US" sz="1150" dirty="0"/>
          </a:p>
        </p:txBody>
      </p:sp>
      <p:sp>
        <p:nvSpPr>
          <p:cNvPr id="10" name="Text 7"/>
          <p:cNvSpPr/>
          <p:nvPr/>
        </p:nvSpPr>
        <p:spPr>
          <a:xfrm>
            <a:off x="777240" y="1399032"/>
            <a:ext cx="3657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A65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Used for pH correction and alkalinity control in water and industrial treatment systems.</a:t>
            </a:r>
            <a:endParaRPr lang="en-US" sz="950" dirty="0"/>
          </a:p>
        </p:txBody>
      </p:sp>
      <p:sp>
        <p:nvSpPr>
          <p:cNvPr id="11" name="Text 8"/>
          <p:cNvSpPr/>
          <p:nvPr/>
        </p:nvSpPr>
        <p:spPr>
          <a:xfrm>
            <a:off x="777240" y="1737360"/>
            <a:ext cx="3657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1A7F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App: Water treatment, pH adjustment, process plants</a:t>
            </a:r>
            <a:endParaRPr lang="en-US" sz="900" dirty="0"/>
          </a:p>
        </p:txBody>
      </p:sp>
      <p:sp>
        <p:nvSpPr>
          <p:cNvPr id="12" name="Shape 9"/>
          <p:cNvSpPr/>
          <p:nvPr/>
        </p:nvSpPr>
        <p:spPr>
          <a:xfrm>
            <a:off x="4754880" y="1097280"/>
            <a:ext cx="4206240" cy="868680"/>
          </a:xfrm>
          <a:prstGeom prst="rect">
            <a:avLst/>
          </a:prstGeom>
          <a:solidFill>
            <a:srgbClr val="F4F7FA"/>
          </a:solidFill>
          <a:ln w="12700">
            <a:solidFill>
              <a:srgbClr val="D0D8E0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4754880" y="1097280"/>
            <a:ext cx="384048" cy="868680"/>
          </a:xfrm>
          <a:prstGeom prst="rect">
            <a:avLst/>
          </a:prstGeom>
          <a:solidFill>
            <a:srgbClr val="1A7FAF"/>
          </a:solidFill>
          <a:ln w="12700">
            <a:solidFill>
              <a:srgbClr val="1A7FAF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4754880" y="1280160"/>
            <a:ext cx="384048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10</a:t>
            </a:r>
            <a:endParaRPr lang="en-US" sz="1100" dirty="0"/>
          </a:p>
        </p:txBody>
      </p:sp>
      <p:sp>
        <p:nvSpPr>
          <p:cNvPr id="15" name="Text 12"/>
          <p:cNvSpPr/>
          <p:nvPr/>
        </p:nvSpPr>
        <p:spPr>
          <a:xfrm>
            <a:off x="5212080" y="1143000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D4B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EDTA Disodium Salt</a:t>
            </a:r>
            <a:endParaRPr lang="en-US" sz="1150" dirty="0"/>
          </a:p>
        </p:txBody>
      </p:sp>
      <p:sp>
        <p:nvSpPr>
          <p:cNvPr id="16" name="Text 13"/>
          <p:cNvSpPr/>
          <p:nvPr/>
        </p:nvSpPr>
        <p:spPr>
          <a:xfrm>
            <a:off x="5212080" y="1399032"/>
            <a:ext cx="3657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A65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Chelating agent in industrial formulations and treatment applications for metal ion control.</a:t>
            </a:r>
            <a:endParaRPr lang="en-US" sz="950" dirty="0"/>
          </a:p>
        </p:txBody>
      </p:sp>
      <p:sp>
        <p:nvSpPr>
          <p:cNvPr id="17" name="Text 14"/>
          <p:cNvSpPr/>
          <p:nvPr/>
        </p:nvSpPr>
        <p:spPr>
          <a:xfrm>
            <a:off x="5212080" y="1737360"/>
            <a:ext cx="3657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1A7F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App: Industrial processing, chemical formulations</a:t>
            </a:r>
            <a:endParaRPr lang="en-US" sz="900" dirty="0"/>
          </a:p>
        </p:txBody>
      </p:sp>
      <p:sp>
        <p:nvSpPr>
          <p:cNvPr id="18" name="Shape 15"/>
          <p:cNvSpPr/>
          <p:nvPr/>
        </p:nvSpPr>
        <p:spPr>
          <a:xfrm>
            <a:off x="320040" y="2057400"/>
            <a:ext cx="4206240" cy="868680"/>
          </a:xfrm>
          <a:prstGeom prst="rect">
            <a:avLst/>
          </a:prstGeom>
          <a:solidFill>
            <a:srgbClr val="F4F7FA"/>
          </a:solidFill>
          <a:ln w="12700">
            <a:solidFill>
              <a:srgbClr val="D0D8E0"/>
            </a:solidFill>
            <a:prstDash val="solid"/>
          </a:ln>
        </p:spPr>
      </p:sp>
      <p:sp>
        <p:nvSpPr>
          <p:cNvPr id="19" name="Shape 16"/>
          <p:cNvSpPr/>
          <p:nvPr/>
        </p:nvSpPr>
        <p:spPr>
          <a:xfrm>
            <a:off x="320040" y="2057400"/>
            <a:ext cx="384048" cy="868680"/>
          </a:xfrm>
          <a:prstGeom prst="rect">
            <a:avLst/>
          </a:prstGeom>
          <a:solidFill>
            <a:srgbClr val="1A7FAF"/>
          </a:solidFill>
          <a:ln w="12700">
            <a:solidFill>
              <a:srgbClr val="1A7FAF"/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320040" y="2240280"/>
            <a:ext cx="384048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11</a:t>
            </a:r>
            <a:endParaRPr lang="en-US" sz="1100" dirty="0"/>
          </a:p>
        </p:txBody>
      </p:sp>
      <p:sp>
        <p:nvSpPr>
          <p:cNvPr id="21" name="Text 18"/>
          <p:cNvSpPr/>
          <p:nvPr/>
        </p:nvSpPr>
        <p:spPr>
          <a:xfrm>
            <a:off x="777240" y="2103120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D4B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Sodium Hydroxide (Caustic Soda)</a:t>
            </a:r>
            <a:endParaRPr lang="en-US" sz="1150" dirty="0"/>
          </a:p>
        </p:txBody>
      </p:sp>
      <p:sp>
        <p:nvSpPr>
          <p:cNvPr id="22" name="Text 19"/>
          <p:cNvSpPr/>
          <p:nvPr/>
        </p:nvSpPr>
        <p:spPr>
          <a:xfrm>
            <a:off x="777240" y="2359152"/>
            <a:ext cx="3657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A65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Used for pH adjustment, neutralization, and industrial chemical processing.</a:t>
            </a:r>
            <a:endParaRPr lang="en-US" sz="950" dirty="0"/>
          </a:p>
        </p:txBody>
      </p:sp>
      <p:sp>
        <p:nvSpPr>
          <p:cNvPr id="23" name="Text 20"/>
          <p:cNvSpPr/>
          <p:nvPr/>
        </p:nvSpPr>
        <p:spPr>
          <a:xfrm>
            <a:off x="777240" y="2697480"/>
            <a:ext cx="3657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1A7F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App: ETP, STP, chemical processing, water treatment</a:t>
            </a:r>
            <a:endParaRPr lang="en-US" sz="900" dirty="0"/>
          </a:p>
        </p:txBody>
      </p:sp>
      <p:sp>
        <p:nvSpPr>
          <p:cNvPr id="24" name="Shape 21"/>
          <p:cNvSpPr/>
          <p:nvPr/>
        </p:nvSpPr>
        <p:spPr>
          <a:xfrm>
            <a:off x="4754880" y="2057400"/>
            <a:ext cx="4206240" cy="868680"/>
          </a:xfrm>
          <a:prstGeom prst="rect">
            <a:avLst/>
          </a:prstGeom>
          <a:solidFill>
            <a:srgbClr val="F4F7FA"/>
          </a:solidFill>
          <a:ln w="12700">
            <a:solidFill>
              <a:srgbClr val="D0D8E0"/>
            </a:solidFill>
            <a:prstDash val="solid"/>
          </a:ln>
        </p:spPr>
      </p:sp>
      <p:sp>
        <p:nvSpPr>
          <p:cNvPr id="25" name="Shape 22"/>
          <p:cNvSpPr/>
          <p:nvPr/>
        </p:nvSpPr>
        <p:spPr>
          <a:xfrm>
            <a:off x="4754880" y="2057400"/>
            <a:ext cx="384048" cy="868680"/>
          </a:xfrm>
          <a:prstGeom prst="rect">
            <a:avLst/>
          </a:prstGeom>
          <a:solidFill>
            <a:srgbClr val="1A7FAF"/>
          </a:solidFill>
          <a:ln w="12700">
            <a:solidFill>
              <a:srgbClr val="1A7FAF"/>
            </a:solidFill>
            <a:prstDash val="solid"/>
          </a:ln>
        </p:spPr>
      </p:sp>
      <p:sp>
        <p:nvSpPr>
          <p:cNvPr id="26" name="Text 23"/>
          <p:cNvSpPr/>
          <p:nvPr/>
        </p:nvSpPr>
        <p:spPr>
          <a:xfrm>
            <a:off x="4754880" y="2240280"/>
            <a:ext cx="384048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12</a:t>
            </a:r>
            <a:endParaRPr lang="en-US" sz="1100" dirty="0"/>
          </a:p>
        </p:txBody>
      </p:sp>
      <p:sp>
        <p:nvSpPr>
          <p:cNvPr id="27" name="Text 24"/>
          <p:cNvSpPr/>
          <p:nvPr/>
        </p:nvSpPr>
        <p:spPr>
          <a:xfrm>
            <a:off x="5212080" y="2103120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D4B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Water Softening Chemical</a:t>
            </a:r>
            <a:endParaRPr lang="en-US" sz="1150" dirty="0"/>
          </a:p>
        </p:txBody>
      </p:sp>
      <p:sp>
        <p:nvSpPr>
          <p:cNvPr id="28" name="Text 25"/>
          <p:cNvSpPr/>
          <p:nvPr/>
        </p:nvSpPr>
        <p:spPr>
          <a:xfrm>
            <a:off x="5212080" y="2359152"/>
            <a:ext cx="3657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A65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Reduces hardness and improves water quality for industrial use in softener plants.</a:t>
            </a:r>
            <a:endParaRPr lang="en-US" sz="950" dirty="0"/>
          </a:p>
        </p:txBody>
      </p:sp>
      <p:sp>
        <p:nvSpPr>
          <p:cNvPr id="29" name="Text 26"/>
          <p:cNvSpPr/>
          <p:nvPr/>
        </p:nvSpPr>
        <p:spPr>
          <a:xfrm>
            <a:off x="5212080" y="2697480"/>
            <a:ext cx="3657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1A7F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App: Softener plants, industrial utilities, boiler feed</a:t>
            </a:r>
            <a:endParaRPr lang="en-US" sz="900" dirty="0"/>
          </a:p>
        </p:txBody>
      </p:sp>
      <p:sp>
        <p:nvSpPr>
          <p:cNvPr id="30" name="Shape 27"/>
          <p:cNvSpPr/>
          <p:nvPr/>
        </p:nvSpPr>
        <p:spPr>
          <a:xfrm>
            <a:off x="320040" y="3017520"/>
            <a:ext cx="4206240" cy="868680"/>
          </a:xfrm>
          <a:prstGeom prst="rect">
            <a:avLst/>
          </a:prstGeom>
          <a:solidFill>
            <a:srgbClr val="F4F7FA"/>
          </a:solidFill>
          <a:ln w="12700">
            <a:solidFill>
              <a:srgbClr val="D0D8E0"/>
            </a:solidFill>
            <a:prstDash val="solid"/>
          </a:ln>
        </p:spPr>
      </p:sp>
      <p:sp>
        <p:nvSpPr>
          <p:cNvPr id="31" name="Shape 28"/>
          <p:cNvSpPr/>
          <p:nvPr/>
        </p:nvSpPr>
        <p:spPr>
          <a:xfrm>
            <a:off x="320040" y="3017520"/>
            <a:ext cx="384048" cy="868680"/>
          </a:xfrm>
          <a:prstGeom prst="rect">
            <a:avLst/>
          </a:prstGeom>
          <a:solidFill>
            <a:srgbClr val="1A7FAF"/>
          </a:solidFill>
          <a:ln w="12700">
            <a:solidFill>
              <a:srgbClr val="1A7FAF"/>
            </a:solidFill>
            <a:prstDash val="solid"/>
          </a:ln>
        </p:spPr>
      </p:sp>
      <p:sp>
        <p:nvSpPr>
          <p:cNvPr id="32" name="Text 29"/>
          <p:cNvSpPr/>
          <p:nvPr/>
        </p:nvSpPr>
        <p:spPr>
          <a:xfrm>
            <a:off x="320040" y="3200400"/>
            <a:ext cx="384048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13</a:t>
            </a:r>
            <a:endParaRPr lang="en-US" sz="1100" dirty="0"/>
          </a:p>
        </p:txBody>
      </p:sp>
      <p:sp>
        <p:nvSpPr>
          <p:cNvPr id="33" name="Text 30"/>
          <p:cNvSpPr/>
          <p:nvPr/>
        </p:nvSpPr>
        <p:spPr>
          <a:xfrm>
            <a:off x="777240" y="3063240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D4B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Boiler Chemicals</a:t>
            </a:r>
            <a:endParaRPr lang="en-US" sz="1150" dirty="0"/>
          </a:p>
        </p:txBody>
      </p:sp>
      <p:sp>
        <p:nvSpPr>
          <p:cNvPr id="34" name="Text 31"/>
          <p:cNvSpPr/>
          <p:nvPr/>
        </p:nvSpPr>
        <p:spPr>
          <a:xfrm>
            <a:off x="777240" y="3319272"/>
            <a:ext cx="3657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A65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Formulated to prevent scale, corrosion, and deposits in boiler and steam systems.</a:t>
            </a:r>
            <a:endParaRPr lang="en-US" sz="950" dirty="0"/>
          </a:p>
        </p:txBody>
      </p:sp>
      <p:sp>
        <p:nvSpPr>
          <p:cNvPr id="35" name="Text 32"/>
          <p:cNvSpPr/>
          <p:nvPr/>
        </p:nvSpPr>
        <p:spPr>
          <a:xfrm>
            <a:off x="777240" y="3657600"/>
            <a:ext cx="3657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1A7F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App: Boilers, steam systems, industrial utilities</a:t>
            </a:r>
            <a:endParaRPr lang="en-US" sz="900" dirty="0"/>
          </a:p>
        </p:txBody>
      </p:sp>
      <p:sp>
        <p:nvSpPr>
          <p:cNvPr id="36" name="Shape 33"/>
          <p:cNvSpPr/>
          <p:nvPr/>
        </p:nvSpPr>
        <p:spPr>
          <a:xfrm>
            <a:off x="4754880" y="3017520"/>
            <a:ext cx="4206240" cy="868680"/>
          </a:xfrm>
          <a:prstGeom prst="rect">
            <a:avLst/>
          </a:prstGeom>
          <a:solidFill>
            <a:srgbClr val="F4F7FA"/>
          </a:solidFill>
          <a:ln w="12700">
            <a:solidFill>
              <a:srgbClr val="D0D8E0"/>
            </a:solidFill>
            <a:prstDash val="solid"/>
          </a:ln>
        </p:spPr>
      </p:sp>
      <p:sp>
        <p:nvSpPr>
          <p:cNvPr id="37" name="Shape 34"/>
          <p:cNvSpPr/>
          <p:nvPr/>
        </p:nvSpPr>
        <p:spPr>
          <a:xfrm>
            <a:off x="4754880" y="3017520"/>
            <a:ext cx="384048" cy="868680"/>
          </a:xfrm>
          <a:prstGeom prst="rect">
            <a:avLst/>
          </a:prstGeom>
          <a:solidFill>
            <a:srgbClr val="1A7FAF"/>
          </a:solidFill>
          <a:ln w="12700">
            <a:solidFill>
              <a:srgbClr val="1A7FAF"/>
            </a:solidFill>
            <a:prstDash val="solid"/>
          </a:ln>
        </p:spPr>
      </p:sp>
      <p:sp>
        <p:nvSpPr>
          <p:cNvPr id="38" name="Text 35"/>
          <p:cNvSpPr/>
          <p:nvPr/>
        </p:nvSpPr>
        <p:spPr>
          <a:xfrm>
            <a:off x="4754880" y="3200400"/>
            <a:ext cx="384048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14</a:t>
            </a:r>
            <a:endParaRPr lang="en-US" sz="1100" dirty="0"/>
          </a:p>
        </p:txBody>
      </p:sp>
      <p:sp>
        <p:nvSpPr>
          <p:cNvPr id="39" name="Text 36"/>
          <p:cNvSpPr/>
          <p:nvPr/>
        </p:nvSpPr>
        <p:spPr>
          <a:xfrm>
            <a:off x="5212080" y="3063240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D4B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Cooling Tower Chemicals</a:t>
            </a:r>
            <a:endParaRPr lang="en-US" sz="1150" dirty="0"/>
          </a:p>
        </p:txBody>
      </p:sp>
      <p:sp>
        <p:nvSpPr>
          <p:cNvPr id="40" name="Text 37"/>
          <p:cNvSpPr/>
          <p:nvPr/>
        </p:nvSpPr>
        <p:spPr>
          <a:xfrm>
            <a:off x="5212080" y="3319272"/>
            <a:ext cx="3657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A65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Control scaling, corrosion, algae, and microbial growth in cooling circuits.</a:t>
            </a:r>
            <a:endParaRPr lang="en-US" sz="950" dirty="0"/>
          </a:p>
        </p:txBody>
      </p:sp>
      <p:sp>
        <p:nvSpPr>
          <p:cNvPr id="41" name="Text 38"/>
          <p:cNvSpPr/>
          <p:nvPr/>
        </p:nvSpPr>
        <p:spPr>
          <a:xfrm>
            <a:off x="5212080" y="3657600"/>
            <a:ext cx="3657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1A7F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App: Cooling systems, HVAC, industrial cooling</a:t>
            </a:r>
            <a:endParaRPr lang="en-US" sz="900" dirty="0"/>
          </a:p>
        </p:txBody>
      </p:sp>
      <p:sp>
        <p:nvSpPr>
          <p:cNvPr id="42" name="Shape 39"/>
          <p:cNvSpPr/>
          <p:nvPr/>
        </p:nvSpPr>
        <p:spPr>
          <a:xfrm>
            <a:off x="320040" y="3977640"/>
            <a:ext cx="4206240" cy="868680"/>
          </a:xfrm>
          <a:prstGeom prst="rect">
            <a:avLst/>
          </a:prstGeom>
          <a:solidFill>
            <a:srgbClr val="F4F7FA"/>
          </a:solidFill>
          <a:ln w="12700">
            <a:solidFill>
              <a:srgbClr val="D0D8E0"/>
            </a:solidFill>
            <a:prstDash val="solid"/>
          </a:ln>
        </p:spPr>
      </p:sp>
      <p:sp>
        <p:nvSpPr>
          <p:cNvPr id="43" name="Shape 40"/>
          <p:cNvSpPr/>
          <p:nvPr/>
        </p:nvSpPr>
        <p:spPr>
          <a:xfrm>
            <a:off x="320040" y="3977640"/>
            <a:ext cx="384048" cy="868680"/>
          </a:xfrm>
          <a:prstGeom prst="rect">
            <a:avLst/>
          </a:prstGeom>
          <a:solidFill>
            <a:srgbClr val="1A7FAF"/>
          </a:solidFill>
          <a:ln w="12700">
            <a:solidFill>
              <a:srgbClr val="1A7FAF"/>
            </a:solidFill>
            <a:prstDash val="solid"/>
          </a:ln>
        </p:spPr>
      </p:sp>
      <p:sp>
        <p:nvSpPr>
          <p:cNvPr id="44" name="Text 41"/>
          <p:cNvSpPr/>
          <p:nvPr/>
        </p:nvSpPr>
        <p:spPr>
          <a:xfrm>
            <a:off x="320040" y="4160520"/>
            <a:ext cx="384048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15</a:t>
            </a:r>
            <a:endParaRPr lang="en-US" sz="1100" dirty="0"/>
          </a:p>
        </p:txBody>
      </p:sp>
      <p:sp>
        <p:nvSpPr>
          <p:cNvPr id="45" name="Text 42"/>
          <p:cNvSpPr/>
          <p:nvPr/>
        </p:nvSpPr>
        <p:spPr>
          <a:xfrm>
            <a:off x="777240" y="4023360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D4B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Hydrated Lime</a:t>
            </a:r>
            <a:endParaRPr lang="en-US" sz="1150" dirty="0"/>
          </a:p>
        </p:txBody>
      </p:sp>
      <p:sp>
        <p:nvSpPr>
          <p:cNvPr id="46" name="Text 43"/>
          <p:cNvSpPr/>
          <p:nvPr/>
        </p:nvSpPr>
        <p:spPr>
          <a:xfrm>
            <a:off x="777240" y="4279392"/>
            <a:ext cx="3657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A65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Used for pH correction, neutralization, and treatment process support in ETP/STP.</a:t>
            </a:r>
            <a:endParaRPr lang="en-US" sz="950" dirty="0"/>
          </a:p>
        </p:txBody>
      </p:sp>
      <p:sp>
        <p:nvSpPr>
          <p:cNvPr id="47" name="Text 44"/>
          <p:cNvSpPr/>
          <p:nvPr/>
        </p:nvSpPr>
        <p:spPr>
          <a:xfrm>
            <a:off x="777240" y="4617720"/>
            <a:ext cx="3657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1A7F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App: ETP, STP, neutralization systems</a:t>
            </a:r>
            <a:endParaRPr lang="en-US" sz="900" dirty="0"/>
          </a:p>
        </p:txBody>
      </p:sp>
      <p:sp>
        <p:nvSpPr>
          <p:cNvPr id="48" name="Shape 45"/>
          <p:cNvSpPr/>
          <p:nvPr/>
        </p:nvSpPr>
        <p:spPr>
          <a:xfrm>
            <a:off x="4754880" y="3977640"/>
            <a:ext cx="4206240" cy="868680"/>
          </a:xfrm>
          <a:prstGeom prst="rect">
            <a:avLst/>
          </a:prstGeom>
          <a:solidFill>
            <a:srgbClr val="F4F7FA"/>
          </a:solidFill>
          <a:ln w="12700">
            <a:solidFill>
              <a:srgbClr val="D0D8E0"/>
            </a:solidFill>
            <a:prstDash val="solid"/>
          </a:ln>
        </p:spPr>
      </p:sp>
      <p:sp>
        <p:nvSpPr>
          <p:cNvPr id="49" name="Shape 46"/>
          <p:cNvSpPr/>
          <p:nvPr/>
        </p:nvSpPr>
        <p:spPr>
          <a:xfrm>
            <a:off x="4754880" y="3977640"/>
            <a:ext cx="384048" cy="868680"/>
          </a:xfrm>
          <a:prstGeom prst="rect">
            <a:avLst/>
          </a:prstGeom>
          <a:solidFill>
            <a:srgbClr val="1A7FAF"/>
          </a:solidFill>
          <a:ln w="12700">
            <a:solidFill>
              <a:srgbClr val="1A7FAF"/>
            </a:solidFill>
            <a:prstDash val="solid"/>
          </a:ln>
        </p:spPr>
      </p:sp>
      <p:sp>
        <p:nvSpPr>
          <p:cNvPr id="50" name="Text 47"/>
          <p:cNvSpPr/>
          <p:nvPr/>
        </p:nvSpPr>
        <p:spPr>
          <a:xfrm>
            <a:off x="4754880" y="4160520"/>
            <a:ext cx="384048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16</a:t>
            </a:r>
            <a:endParaRPr lang="en-US" sz="1100" dirty="0"/>
          </a:p>
        </p:txBody>
      </p:sp>
      <p:sp>
        <p:nvSpPr>
          <p:cNvPr id="51" name="Text 48"/>
          <p:cNvSpPr/>
          <p:nvPr/>
        </p:nvSpPr>
        <p:spPr>
          <a:xfrm>
            <a:off x="5212080" y="4023360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D4B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Poly Aluminium Chloride (PAC)</a:t>
            </a:r>
            <a:endParaRPr lang="en-US" sz="1150" dirty="0"/>
          </a:p>
        </p:txBody>
      </p:sp>
      <p:sp>
        <p:nvSpPr>
          <p:cNvPr id="52" name="Text 49"/>
          <p:cNvSpPr/>
          <p:nvPr/>
        </p:nvSpPr>
        <p:spPr>
          <a:xfrm>
            <a:off x="5212080" y="4279392"/>
            <a:ext cx="3657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A65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Highly effective coagulant for water purification and effluent clarification.</a:t>
            </a:r>
            <a:endParaRPr lang="en-US" sz="950" dirty="0"/>
          </a:p>
        </p:txBody>
      </p:sp>
      <p:sp>
        <p:nvSpPr>
          <p:cNvPr id="53" name="Text 50"/>
          <p:cNvSpPr/>
          <p:nvPr/>
        </p:nvSpPr>
        <p:spPr>
          <a:xfrm>
            <a:off x="5212080" y="4617720"/>
            <a:ext cx="3657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1A7F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App: Water treatment, ETP, STP, industrial clarification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0A8E8"/>
          </a:solidFill>
          <a:ln w="12700">
            <a:solidFill>
              <a:srgbClr val="00A8E8"/>
            </a:solidFill>
            <a:prstDash val="solid"/>
          </a:ln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46720" y="91440"/>
            <a:ext cx="822960" cy="82296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365760" y="18288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PRODUCT DETAILS</a:t>
            </a:r>
            <a:endParaRPr lang="en-US" sz="2600" dirty="0"/>
          </a:p>
        </p:txBody>
      </p:sp>
      <p:sp>
        <p:nvSpPr>
          <p:cNvPr id="6" name="Shape 3"/>
          <p:cNvSpPr/>
          <p:nvPr/>
        </p:nvSpPr>
        <p:spPr>
          <a:xfrm>
            <a:off x="320040" y="1097280"/>
            <a:ext cx="4206240" cy="868680"/>
          </a:xfrm>
          <a:prstGeom prst="rect">
            <a:avLst/>
          </a:prstGeom>
          <a:solidFill>
            <a:srgbClr val="F4F7FA"/>
          </a:solidFill>
          <a:ln w="12700">
            <a:solidFill>
              <a:srgbClr val="D0D8E0"/>
            </a:solidFill>
            <a:prstDash val="solid"/>
          </a:ln>
        </p:spPr>
      </p:sp>
      <p:sp>
        <p:nvSpPr>
          <p:cNvPr id="7" name="Shape 4"/>
          <p:cNvSpPr/>
          <p:nvPr/>
        </p:nvSpPr>
        <p:spPr>
          <a:xfrm>
            <a:off x="320040" y="1097280"/>
            <a:ext cx="384048" cy="868680"/>
          </a:xfrm>
          <a:prstGeom prst="rect">
            <a:avLst/>
          </a:prstGeom>
          <a:solidFill>
            <a:srgbClr val="1A5C3A"/>
          </a:solidFill>
          <a:ln w="12700">
            <a:solidFill>
              <a:srgbClr val="1A5C3A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320040" y="1280160"/>
            <a:ext cx="384048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17</a:t>
            </a:r>
            <a:endParaRPr lang="en-US" sz="1000" dirty="0"/>
          </a:p>
        </p:txBody>
      </p:sp>
      <p:sp>
        <p:nvSpPr>
          <p:cNvPr id="9" name="Text 6"/>
          <p:cNvSpPr/>
          <p:nvPr/>
        </p:nvSpPr>
        <p:spPr>
          <a:xfrm>
            <a:off x="777240" y="1143000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D4B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ETP Chemicals</a:t>
            </a:r>
            <a:endParaRPr lang="en-US" sz="1150" dirty="0"/>
          </a:p>
        </p:txBody>
      </p:sp>
      <p:sp>
        <p:nvSpPr>
          <p:cNvPr id="10" name="Text 7"/>
          <p:cNvSpPr/>
          <p:nvPr/>
        </p:nvSpPr>
        <p:spPr>
          <a:xfrm>
            <a:off x="777240" y="1399032"/>
            <a:ext cx="3657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A65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Complete range for coagulation, flocculation, pH correction, decoloring, sludge treatment, and process optimization.</a:t>
            </a:r>
            <a:endParaRPr lang="en-US" sz="950" dirty="0"/>
          </a:p>
        </p:txBody>
      </p:sp>
      <p:sp>
        <p:nvSpPr>
          <p:cNvPr id="11" name="Text 8"/>
          <p:cNvSpPr/>
          <p:nvPr/>
        </p:nvSpPr>
        <p:spPr>
          <a:xfrm>
            <a:off x="777240" y="1737360"/>
            <a:ext cx="3657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1A7F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App: Industrial effluent treatment systems</a:t>
            </a:r>
            <a:endParaRPr lang="en-US" sz="900" dirty="0"/>
          </a:p>
        </p:txBody>
      </p:sp>
      <p:sp>
        <p:nvSpPr>
          <p:cNvPr id="12" name="Shape 9"/>
          <p:cNvSpPr/>
          <p:nvPr/>
        </p:nvSpPr>
        <p:spPr>
          <a:xfrm>
            <a:off x="4754880" y="1097280"/>
            <a:ext cx="4206240" cy="868680"/>
          </a:xfrm>
          <a:prstGeom prst="rect">
            <a:avLst/>
          </a:prstGeom>
          <a:solidFill>
            <a:srgbClr val="F4F7FA"/>
          </a:solidFill>
          <a:ln w="12700">
            <a:solidFill>
              <a:srgbClr val="D0D8E0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4754880" y="1097280"/>
            <a:ext cx="384048" cy="868680"/>
          </a:xfrm>
          <a:prstGeom prst="rect">
            <a:avLst/>
          </a:prstGeom>
          <a:solidFill>
            <a:srgbClr val="1A5C3A"/>
          </a:solidFill>
          <a:ln w="12700">
            <a:solidFill>
              <a:srgbClr val="1A5C3A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4754880" y="1280160"/>
            <a:ext cx="384048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18</a:t>
            </a:r>
            <a:endParaRPr lang="en-US" sz="1000" dirty="0"/>
          </a:p>
        </p:txBody>
      </p:sp>
      <p:sp>
        <p:nvSpPr>
          <p:cNvPr id="15" name="Text 12"/>
          <p:cNvSpPr/>
          <p:nvPr/>
        </p:nvSpPr>
        <p:spPr>
          <a:xfrm>
            <a:off x="5212080" y="1143000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D4B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STP Chemicals</a:t>
            </a:r>
            <a:endParaRPr lang="en-US" sz="1150" dirty="0"/>
          </a:p>
        </p:txBody>
      </p:sp>
      <p:sp>
        <p:nvSpPr>
          <p:cNvPr id="16" name="Text 13"/>
          <p:cNvSpPr/>
          <p:nvPr/>
        </p:nvSpPr>
        <p:spPr>
          <a:xfrm>
            <a:off x="5212080" y="1399032"/>
            <a:ext cx="3657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A65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Used for sewage clarification, sludge dewatering, odor control, and biological treatment support.</a:t>
            </a:r>
            <a:endParaRPr lang="en-US" sz="950" dirty="0"/>
          </a:p>
        </p:txBody>
      </p:sp>
      <p:sp>
        <p:nvSpPr>
          <p:cNvPr id="17" name="Text 14"/>
          <p:cNvSpPr/>
          <p:nvPr/>
        </p:nvSpPr>
        <p:spPr>
          <a:xfrm>
            <a:off x="5212080" y="1737360"/>
            <a:ext cx="3657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1A7F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App: Commercial and industrial sewage treatment plants</a:t>
            </a:r>
            <a:endParaRPr lang="en-US" sz="900" dirty="0"/>
          </a:p>
        </p:txBody>
      </p:sp>
      <p:sp>
        <p:nvSpPr>
          <p:cNvPr id="18" name="Shape 15"/>
          <p:cNvSpPr/>
          <p:nvPr/>
        </p:nvSpPr>
        <p:spPr>
          <a:xfrm>
            <a:off x="320040" y="2057400"/>
            <a:ext cx="4206240" cy="868680"/>
          </a:xfrm>
          <a:prstGeom prst="rect">
            <a:avLst/>
          </a:prstGeom>
          <a:solidFill>
            <a:srgbClr val="F4F7FA"/>
          </a:solidFill>
          <a:ln w="12700">
            <a:solidFill>
              <a:srgbClr val="D0D8E0"/>
            </a:solidFill>
            <a:prstDash val="solid"/>
          </a:ln>
        </p:spPr>
      </p:sp>
      <p:sp>
        <p:nvSpPr>
          <p:cNvPr id="19" name="Shape 16"/>
          <p:cNvSpPr/>
          <p:nvPr/>
        </p:nvSpPr>
        <p:spPr>
          <a:xfrm>
            <a:off x="320040" y="2057400"/>
            <a:ext cx="384048" cy="868680"/>
          </a:xfrm>
          <a:prstGeom prst="rect">
            <a:avLst/>
          </a:prstGeom>
          <a:solidFill>
            <a:srgbClr val="1A5C3A"/>
          </a:solidFill>
          <a:ln w="12700">
            <a:solidFill>
              <a:srgbClr val="1A5C3A"/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320040" y="2240280"/>
            <a:ext cx="384048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19</a:t>
            </a:r>
            <a:endParaRPr lang="en-US" sz="1000" dirty="0"/>
          </a:p>
        </p:txBody>
      </p:sp>
      <p:sp>
        <p:nvSpPr>
          <p:cNvPr id="21" name="Text 18"/>
          <p:cNvSpPr/>
          <p:nvPr/>
        </p:nvSpPr>
        <p:spPr>
          <a:xfrm>
            <a:off x="777240" y="2103120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D4B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 Plant Chemicals</a:t>
            </a:r>
            <a:endParaRPr lang="en-US" sz="1150" dirty="0"/>
          </a:p>
        </p:txBody>
      </p:sp>
      <p:sp>
        <p:nvSpPr>
          <p:cNvPr id="22" name="Text 19"/>
          <p:cNvSpPr/>
          <p:nvPr/>
        </p:nvSpPr>
        <p:spPr>
          <a:xfrm>
            <a:off x="777240" y="2359152"/>
            <a:ext cx="3657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A65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Improve membrane performance and support efficient reverse osmosis operation.</a:t>
            </a:r>
            <a:endParaRPr lang="en-US" sz="950" dirty="0"/>
          </a:p>
        </p:txBody>
      </p:sp>
      <p:sp>
        <p:nvSpPr>
          <p:cNvPr id="23" name="Text 20"/>
          <p:cNvSpPr/>
          <p:nvPr/>
        </p:nvSpPr>
        <p:spPr>
          <a:xfrm>
            <a:off x="777240" y="2697480"/>
            <a:ext cx="3657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1A7F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App: RO plants, water purification systems</a:t>
            </a:r>
            <a:endParaRPr lang="en-US" sz="900" dirty="0"/>
          </a:p>
        </p:txBody>
      </p:sp>
      <p:sp>
        <p:nvSpPr>
          <p:cNvPr id="24" name="Shape 21"/>
          <p:cNvSpPr/>
          <p:nvPr/>
        </p:nvSpPr>
        <p:spPr>
          <a:xfrm>
            <a:off x="4754880" y="2057400"/>
            <a:ext cx="4206240" cy="868680"/>
          </a:xfrm>
          <a:prstGeom prst="rect">
            <a:avLst/>
          </a:prstGeom>
          <a:solidFill>
            <a:srgbClr val="F4F7FA"/>
          </a:solidFill>
          <a:ln w="12700">
            <a:solidFill>
              <a:srgbClr val="D0D8E0"/>
            </a:solidFill>
            <a:prstDash val="solid"/>
          </a:ln>
        </p:spPr>
      </p:sp>
      <p:sp>
        <p:nvSpPr>
          <p:cNvPr id="25" name="Shape 22"/>
          <p:cNvSpPr/>
          <p:nvPr/>
        </p:nvSpPr>
        <p:spPr>
          <a:xfrm>
            <a:off x="4754880" y="2057400"/>
            <a:ext cx="384048" cy="868680"/>
          </a:xfrm>
          <a:prstGeom prst="rect">
            <a:avLst/>
          </a:prstGeom>
          <a:solidFill>
            <a:srgbClr val="1A5C3A"/>
          </a:solidFill>
          <a:ln w="12700">
            <a:solidFill>
              <a:srgbClr val="1A5C3A"/>
            </a:solidFill>
            <a:prstDash val="solid"/>
          </a:ln>
        </p:spPr>
      </p:sp>
      <p:sp>
        <p:nvSpPr>
          <p:cNvPr id="26" name="Text 23"/>
          <p:cNvSpPr/>
          <p:nvPr/>
        </p:nvSpPr>
        <p:spPr>
          <a:xfrm>
            <a:off x="4754880" y="2240280"/>
            <a:ext cx="384048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20</a:t>
            </a:r>
            <a:endParaRPr lang="en-US" sz="1000" dirty="0"/>
          </a:p>
        </p:txBody>
      </p:sp>
      <p:sp>
        <p:nvSpPr>
          <p:cNvPr id="27" name="Text 24"/>
          <p:cNvSpPr/>
          <p:nvPr/>
        </p:nvSpPr>
        <p:spPr>
          <a:xfrm>
            <a:off x="5212080" y="2103120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D4B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Sodium Hypochlorite</a:t>
            </a:r>
            <a:endParaRPr lang="en-US" sz="1150" dirty="0"/>
          </a:p>
        </p:txBody>
      </p:sp>
      <p:sp>
        <p:nvSpPr>
          <p:cNvPr id="28" name="Text 25"/>
          <p:cNvSpPr/>
          <p:nvPr/>
        </p:nvSpPr>
        <p:spPr>
          <a:xfrm>
            <a:off x="5212080" y="2359152"/>
            <a:ext cx="3657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A65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Used for water disinfection, sanitization, and microbial control in treatment systems.</a:t>
            </a:r>
            <a:endParaRPr lang="en-US" sz="950" dirty="0"/>
          </a:p>
        </p:txBody>
      </p:sp>
      <p:sp>
        <p:nvSpPr>
          <p:cNvPr id="29" name="Text 26"/>
          <p:cNvSpPr/>
          <p:nvPr/>
        </p:nvSpPr>
        <p:spPr>
          <a:xfrm>
            <a:off x="5212080" y="2697480"/>
            <a:ext cx="3657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1A7F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App: Water treatment, disinfection, sanitation systems</a:t>
            </a:r>
            <a:endParaRPr lang="en-US" sz="900" dirty="0"/>
          </a:p>
        </p:txBody>
      </p:sp>
      <p:sp>
        <p:nvSpPr>
          <p:cNvPr id="30" name="Shape 27"/>
          <p:cNvSpPr/>
          <p:nvPr/>
        </p:nvSpPr>
        <p:spPr>
          <a:xfrm>
            <a:off x="320040" y="3017520"/>
            <a:ext cx="4206240" cy="868680"/>
          </a:xfrm>
          <a:prstGeom prst="rect">
            <a:avLst/>
          </a:prstGeom>
          <a:solidFill>
            <a:srgbClr val="F4F7FA"/>
          </a:solidFill>
          <a:ln w="12700">
            <a:solidFill>
              <a:srgbClr val="D0D8E0"/>
            </a:solidFill>
            <a:prstDash val="solid"/>
          </a:ln>
        </p:spPr>
      </p:sp>
      <p:sp>
        <p:nvSpPr>
          <p:cNvPr id="31" name="Shape 28"/>
          <p:cNvSpPr/>
          <p:nvPr/>
        </p:nvSpPr>
        <p:spPr>
          <a:xfrm>
            <a:off x="320040" y="3017520"/>
            <a:ext cx="384048" cy="868680"/>
          </a:xfrm>
          <a:prstGeom prst="rect">
            <a:avLst/>
          </a:prstGeom>
          <a:solidFill>
            <a:srgbClr val="1A5C3A"/>
          </a:solidFill>
          <a:ln w="12700">
            <a:solidFill>
              <a:srgbClr val="1A5C3A"/>
            </a:solidFill>
            <a:prstDash val="solid"/>
          </a:ln>
        </p:spPr>
      </p:sp>
      <p:sp>
        <p:nvSpPr>
          <p:cNvPr id="32" name="Text 29"/>
          <p:cNvSpPr/>
          <p:nvPr/>
        </p:nvSpPr>
        <p:spPr>
          <a:xfrm>
            <a:off x="320040" y="3200400"/>
            <a:ext cx="384048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21</a:t>
            </a:r>
            <a:endParaRPr lang="en-US" sz="1000" dirty="0"/>
          </a:p>
        </p:txBody>
      </p:sp>
      <p:sp>
        <p:nvSpPr>
          <p:cNvPr id="33" name="Text 30"/>
          <p:cNvSpPr/>
          <p:nvPr/>
        </p:nvSpPr>
        <p:spPr>
          <a:xfrm>
            <a:off x="777240" y="3063240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D4B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Sodium Metabisulphite</a:t>
            </a:r>
            <a:endParaRPr lang="en-US" sz="1150" dirty="0"/>
          </a:p>
        </p:txBody>
      </p:sp>
      <p:sp>
        <p:nvSpPr>
          <p:cNvPr id="34" name="Text 31"/>
          <p:cNvSpPr/>
          <p:nvPr/>
        </p:nvSpPr>
        <p:spPr>
          <a:xfrm>
            <a:off x="777240" y="3319272"/>
            <a:ext cx="3657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A65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Used in dechlorination and industrial water treatment applications for RO and utility systems.</a:t>
            </a:r>
            <a:endParaRPr lang="en-US" sz="950" dirty="0"/>
          </a:p>
        </p:txBody>
      </p:sp>
      <p:sp>
        <p:nvSpPr>
          <p:cNvPr id="35" name="Text 32"/>
          <p:cNvSpPr/>
          <p:nvPr/>
        </p:nvSpPr>
        <p:spPr>
          <a:xfrm>
            <a:off x="777240" y="3657600"/>
            <a:ext cx="3657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1A7F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App: RO plants, utility systems, treatment plants</a:t>
            </a:r>
            <a:endParaRPr lang="en-US" sz="900" dirty="0"/>
          </a:p>
        </p:txBody>
      </p:sp>
      <p:sp>
        <p:nvSpPr>
          <p:cNvPr id="36" name="Shape 33"/>
          <p:cNvSpPr/>
          <p:nvPr/>
        </p:nvSpPr>
        <p:spPr>
          <a:xfrm>
            <a:off x="4754880" y="3017520"/>
            <a:ext cx="4206240" cy="868680"/>
          </a:xfrm>
          <a:prstGeom prst="rect">
            <a:avLst/>
          </a:prstGeom>
          <a:solidFill>
            <a:srgbClr val="F4F7FA"/>
          </a:solidFill>
          <a:ln w="12700">
            <a:solidFill>
              <a:srgbClr val="D0D8E0"/>
            </a:solidFill>
            <a:prstDash val="solid"/>
          </a:ln>
        </p:spPr>
      </p:sp>
      <p:sp>
        <p:nvSpPr>
          <p:cNvPr id="37" name="Shape 34"/>
          <p:cNvSpPr/>
          <p:nvPr/>
        </p:nvSpPr>
        <p:spPr>
          <a:xfrm>
            <a:off x="4754880" y="3017520"/>
            <a:ext cx="384048" cy="868680"/>
          </a:xfrm>
          <a:prstGeom prst="rect">
            <a:avLst/>
          </a:prstGeom>
          <a:solidFill>
            <a:srgbClr val="1A5C3A"/>
          </a:solidFill>
          <a:ln w="12700">
            <a:solidFill>
              <a:srgbClr val="1A5C3A"/>
            </a:solidFill>
            <a:prstDash val="solid"/>
          </a:ln>
        </p:spPr>
      </p:sp>
      <p:sp>
        <p:nvSpPr>
          <p:cNvPr id="38" name="Text 35"/>
          <p:cNvSpPr/>
          <p:nvPr/>
        </p:nvSpPr>
        <p:spPr>
          <a:xfrm>
            <a:off x="4754880" y="3200400"/>
            <a:ext cx="384048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22</a:t>
            </a:r>
            <a:endParaRPr lang="en-US" sz="1000" dirty="0"/>
          </a:p>
        </p:txBody>
      </p:sp>
      <p:sp>
        <p:nvSpPr>
          <p:cNvPr id="39" name="Text 36"/>
          <p:cNvSpPr/>
          <p:nvPr/>
        </p:nvSpPr>
        <p:spPr>
          <a:xfrm>
            <a:off x="5212080" y="3063240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D4B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Alum</a:t>
            </a:r>
            <a:endParaRPr lang="en-US" sz="1150" dirty="0"/>
          </a:p>
        </p:txBody>
      </p:sp>
      <p:sp>
        <p:nvSpPr>
          <p:cNvPr id="40" name="Text 37"/>
          <p:cNvSpPr/>
          <p:nvPr/>
        </p:nvSpPr>
        <p:spPr>
          <a:xfrm>
            <a:off x="5212080" y="3319272"/>
            <a:ext cx="3657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A65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Traditional and effective coagulant used for clarification and suspended solids removal.</a:t>
            </a:r>
            <a:endParaRPr lang="en-US" sz="950" dirty="0"/>
          </a:p>
        </p:txBody>
      </p:sp>
      <p:sp>
        <p:nvSpPr>
          <p:cNvPr id="41" name="Text 38"/>
          <p:cNvSpPr/>
          <p:nvPr/>
        </p:nvSpPr>
        <p:spPr>
          <a:xfrm>
            <a:off x="5212080" y="3657600"/>
            <a:ext cx="3657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1A7F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App: Water purification, treatment plants, clarification</a:t>
            </a:r>
            <a:endParaRPr lang="en-US" sz="900" dirty="0"/>
          </a:p>
        </p:txBody>
      </p:sp>
      <p:sp>
        <p:nvSpPr>
          <p:cNvPr id="42" name="Shape 39"/>
          <p:cNvSpPr/>
          <p:nvPr/>
        </p:nvSpPr>
        <p:spPr>
          <a:xfrm>
            <a:off x="320040" y="3977640"/>
            <a:ext cx="4206240" cy="868680"/>
          </a:xfrm>
          <a:prstGeom prst="rect">
            <a:avLst/>
          </a:prstGeom>
          <a:solidFill>
            <a:srgbClr val="F4F7FA"/>
          </a:solidFill>
          <a:ln w="12700">
            <a:solidFill>
              <a:srgbClr val="D0D8E0"/>
            </a:solidFill>
            <a:prstDash val="solid"/>
          </a:ln>
        </p:spPr>
      </p:sp>
      <p:sp>
        <p:nvSpPr>
          <p:cNvPr id="43" name="Shape 40"/>
          <p:cNvSpPr/>
          <p:nvPr/>
        </p:nvSpPr>
        <p:spPr>
          <a:xfrm>
            <a:off x="320040" y="3977640"/>
            <a:ext cx="384048" cy="868680"/>
          </a:xfrm>
          <a:prstGeom prst="rect">
            <a:avLst/>
          </a:prstGeom>
          <a:solidFill>
            <a:srgbClr val="1A5C3A"/>
          </a:solidFill>
          <a:ln w="12700">
            <a:solidFill>
              <a:srgbClr val="1A5C3A"/>
            </a:solidFill>
            <a:prstDash val="solid"/>
          </a:ln>
        </p:spPr>
      </p:sp>
      <p:sp>
        <p:nvSpPr>
          <p:cNvPr id="44" name="Text 41"/>
          <p:cNvSpPr/>
          <p:nvPr/>
        </p:nvSpPr>
        <p:spPr>
          <a:xfrm>
            <a:off x="320040" y="4160520"/>
            <a:ext cx="384048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23</a:t>
            </a:r>
            <a:endParaRPr lang="en-US" sz="1000" dirty="0"/>
          </a:p>
        </p:txBody>
      </p:sp>
      <p:sp>
        <p:nvSpPr>
          <p:cNvPr id="45" name="Text 42"/>
          <p:cNvSpPr/>
          <p:nvPr/>
        </p:nvSpPr>
        <p:spPr>
          <a:xfrm>
            <a:off x="777240" y="4023360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D4B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Biocides</a:t>
            </a:r>
            <a:endParaRPr lang="en-US" sz="1150" dirty="0"/>
          </a:p>
        </p:txBody>
      </p:sp>
      <p:sp>
        <p:nvSpPr>
          <p:cNvPr id="46" name="Text 43"/>
          <p:cNvSpPr/>
          <p:nvPr/>
        </p:nvSpPr>
        <p:spPr>
          <a:xfrm>
            <a:off x="777240" y="4279392"/>
            <a:ext cx="3657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A65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Control microbial growth in industrial water systems, cooling towers, and process applications.</a:t>
            </a:r>
            <a:endParaRPr lang="en-US" sz="950" dirty="0"/>
          </a:p>
        </p:txBody>
      </p:sp>
      <p:sp>
        <p:nvSpPr>
          <p:cNvPr id="47" name="Text 44"/>
          <p:cNvSpPr/>
          <p:nvPr/>
        </p:nvSpPr>
        <p:spPr>
          <a:xfrm>
            <a:off x="777240" y="4617720"/>
            <a:ext cx="3657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1A7F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App: Cooling towers, water circuits, industrial systems</a:t>
            </a:r>
            <a:endParaRPr lang="en-US" sz="900" dirty="0"/>
          </a:p>
        </p:txBody>
      </p:sp>
      <p:sp>
        <p:nvSpPr>
          <p:cNvPr id="48" name="Shape 45"/>
          <p:cNvSpPr/>
          <p:nvPr/>
        </p:nvSpPr>
        <p:spPr>
          <a:xfrm>
            <a:off x="4754880" y="3977640"/>
            <a:ext cx="4206240" cy="868680"/>
          </a:xfrm>
          <a:prstGeom prst="rect">
            <a:avLst/>
          </a:prstGeom>
          <a:solidFill>
            <a:srgbClr val="F4F7FA"/>
          </a:solidFill>
          <a:ln w="12700">
            <a:solidFill>
              <a:srgbClr val="D0D8E0"/>
            </a:solidFill>
            <a:prstDash val="solid"/>
          </a:ln>
        </p:spPr>
      </p:sp>
      <p:sp>
        <p:nvSpPr>
          <p:cNvPr id="49" name="Shape 46"/>
          <p:cNvSpPr/>
          <p:nvPr/>
        </p:nvSpPr>
        <p:spPr>
          <a:xfrm>
            <a:off x="4754880" y="3977640"/>
            <a:ext cx="384048" cy="868680"/>
          </a:xfrm>
          <a:prstGeom prst="rect">
            <a:avLst/>
          </a:prstGeom>
          <a:solidFill>
            <a:srgbClr val="1A5C3A"/>
          </a:solidFill>
          <a:ln w="12700">
            <a:solidFill>
              <a:srgbClr val="1A5C3A"/>
            </a:solidFill>
            <a:prstDash val="solid"/>
          </a:ln>
        </p:spPr>
      </p:sp>
      <p:sp>
        <p:nvSpPr>
          <p:cNvPr id="50" name="Text 47"/>
          <p:cNvSpPr/>
          <p:nvPr/>
        </p:nvSpPr>
        <p:spPr>
          <a:xfrm>
            <a:off x="4754880" y="4160520"/>
            <a:ext cx="384048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24</a:t>
            </a:r>
            <a:endParaRPr lang="en-US" sz="1000" dirty="0"/>
          </a:p>
        </p:txBody>
      </p:sp>
      <p:sp>
        <p:nvSpPr>
          <p:cNvPr id="51" name="Text 48"/>
          <p:cNvSpPr/>
          <p:nvPr/>
        </p:nvSpPr>
        <p:spPr>
          <a:xfrm>
            <a:off x="5212080" y="4023360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D4B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Water Decoloring Agent</a:t>
            </a:r>
            <a:endParaRPr lang="en-US" sz="1150" dirty="0"/>
          </a:p>
        </p:txBody>
      </p:sp>
      <p:sp>
        <p:nvSpPr>
          <p:cNvPr id="52" name="Text 49"/>
          <p:cNvSpPr/>
          <p:nvPr/>
        </p:nvSpPr>
        <p:spPr>
          <a:xfrm>
            <a:off x="5212080" y="4279392"/>
            <a:ext cx="3657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A65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Removes color from industrial wastewater especially in textile and dye industries.</a:t>
            </a:r>
            <a:endParaRPr lang="en-US" sz="950" dirty="0"/>
          </a:p>
        </p:txBody>
      </p:sp>
      <p:sp>
        <p:nvSpPr>
          <p:cNvPr id="53" name="Text 50"/>
          <p:cNvSpPr/>
          <p:nvPr/>
        </p:nvSpPr>
        <p:spPr>
          <a:xfrm>
            <a:off x="5212080" y="4617720"/>
            <a:ext cx="3657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1A7F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App: Textile effluent, dye wastewater, ETP systems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0A8E8"/>
          </a:solidFill>
          <a:ln w="12700">
            <a:solidFill>
              <a:srgbClr val="00A8E8"/>
            </a:solidFill>
            <a:prstDash val="solid"/>
          </a:ln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46720" y="91440"/>
            <a:ext cx="822960" cy="82296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365760" y="18288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INDUSTRIES WE SERVE</a:t>
            </a:r>
            <a:endParaRPr lang="en-US" sz="2800" dirty="0"/>
          </a:p>
        </p:txBody>
      </p:sp>
      <p:sp>
        <p:nvSpPr>
          <p:cNvPr id="6" name="Shape 3"/>
          <p:cNvSpPr/>
          <p:nvPr/>
        </p:nvSpPr>
        <p:spPr>
          <a:xfrm>
            <a:off x="320040" y="1097280"/>
            <a:ext cx="2057400" cy="640080"/>
          </a:xfrm>
          <a:prstGeom prst="rect">
            <a:avLst/>
          </a:prstGeom>
          <a:solidFill>
            <a:srgbClr val="0D4B8E"/>
          </a:solidFill>
          <a:ln w="12700">
            <a:solidFill>
              <a:srgbClr val="0D4B8E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320040" y="1170432"/>
            <a:ext cx="2057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Textile Industry</a:t>
            </a:r>
            <a:endParaRPr lang="en-US" sz="1000" dirty="0"/>
          </a:p>
        </p:txBody>
      </p:sp>
      <p:sp>
        <p:nvSpPr>
          <p:cNvPr id="8" name="Shape 5"/>
          <p:cNvSpPr/>
          <p:nvPr/>
        </p:nvSpPr>
        <p:spPr>
          <a:xfrm>
            <a:off x="2514600" y="1097280"/>
            <a:ext cx="2057400" cy="640080"/>
          </a:xfrm>
          <a:prstGeom prst="rect">
            <a:avLst/>
          </a:prstGeom>
          <a:solidFill>
            <a:srgbClr val="1A7FAF"/>
          </a:solidFill>
          <a:ln w="12700">
            <a:solidFill>
              <a:srgbClr val="1A7FAF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2514600" y="1170432"/>
            <a:ext cx="2057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Paper &amp; Pulp Industry</a:t>
            </a:r>
            <a:endParaRPr lang="en-US" sz="1000" dirty="0"/>
          </a:p>
        </p:txBody>
      </p:sp>
      <p:sp>
        <p:nvSpPr>
          <p:cNvPr id="10" name="Shape 7"/>
          <p:cNvSpPr/>
          <p:nvPr/>
        </p:nvSpPr>
        <p:spPr>
          <a:xfrm>
            <a:off x="4709160" y="1097280"/>
            <a:ext cx="2057400" cy="640080"/>
          </a:xfrm>
          <a:prstGeom prst="rect">
            <a:avLst/>
          </a:prstGeom>
          <a:solidFill>
            <a:srgbClr val="1A5C3A"/>
          </a:solidFill>
          <a:ln w="12700">
            <a:solidFill>
              <a:srgbClr val="1A5C3A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4709160" y="1170432"/>
            <a:ext cx="2057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Chemical Industry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6903720" y="1097280"/>
            <a:ext cx="2057400" cy="640080"/>
          </a:xfrm>
          <a:prstGeom prst="rect">
            <a:avLst/>
          </a:prstGeom>
          <a:solidFill>
            <a:srgbClr val="8B4513"/>
          </a:solidFill>
          <a:ln w="12700">
            <a:solidFill>
              <a:srgbClr val="8B4513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6903720" y="1170432"/>
            <a:ext cx="2057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Pharmaceutical Industry</a:t>
            </a:r>
            <a:endParaRPr lang="en-US" sz="1000" dirty="0"/>
          </a:p>
        </p:txBody>
      </p:sp>
      <p:sp>
        <p:nvSpPr>
          <p:cNvPr id="14" name="Shape 11"/>
          <p:cNvSpPr/>
          <p:nvPr/>
        </p:nvSpPr>
        <p:spPr>
          <a:xfrm>
            <a:off x="320040" y="1874520"/>
            <a:ext cx="2057400" cy="640080"/>
          </a:xfrm>
          <a:prstGeom prst="rect">
            <a:avLst/>
          </a:prstGeom>
          <a:solidFill>
            <a:srgbClr val="6B238E"/>
          </a:solidFill>
          <a:ln w="12700">
            <a:solidFill>
              <a:srgbClr val="6B238E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320040" y="1947672"/>
            <a:ext cx="2057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Food &amp; Beverage Industry</a:t>
            </a:r>
            <a:endParaRPr lang="en-US" sz="1000" dirty="0"/>
          </a:p>
        </p:txBody>
      </p:sp>
      <p:sp>
        <p:nvSpPr>
          <p:cNvPr id="16" name="Shape 13"/>
          <p:cNvSpPr/>
          <p:nvPr/>
        </p:nvSpPr>
        <p:spPr>
          <a:xfrm>
            <a:off x="2514600" y="1874520"/>
            <a:ext cx="2057400" cy="640080"/>
          </a:xfrm>
          <a:prstGeom prst="rect">
            <a:avLst/>
          </a:prstGeom>
          <a:solidFill>
            <a:srgbClr val="0D4B8E"/>
          </a:solidFill>
          <a:ln w="12700">
            <a:solidFill>
              <a:srgbClr val="0D4B8E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2514600" y="1947672"/>
            <a:ext cx="2057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Ceramic Industry</a:t>
            </a:r>
            <a:endParaRPr lang="en-US" sz="1000" dirty="0"/>
          </a:p>
        </p:txBody>
      </p:sp>
      <p:sp>
        <p:nvSpPr>
          <p:cNvPr id="18" name="Shape 15"/>
          <p:cNvSpPr/>
          <p:nvPr/>
        </p:nvSpPr>
        <p:spPr>
          <a:xfrm>
            <a:off x="4709160" y="1874520"/>
            <a:ext cx="2057400" cy="640080"/>
          </a:xfrm>
          <a:prstGeom prst="rect">
            <a:avLst/>
          </a:prstGeom>
          <a:solidFill>
            <a:srgbClr val="1A7FAF"/>
          </a:solidFill>
          <a:ln w="12700">
            <a:solidFill>
              <a:srgbClr val="1A7FAF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4709160" y="1947672"/>
            <a:ext cx="2057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Dye &amp; Pigment Industry</a:t>
            </a:r>
            <a:endParaRPr lang="en-US" sz="1000" dirty="0"/>
          </a:p>
        </p:txBody>
      </p:sp>
      <p:sp>
        <p:nvSpPr>
          <p:cNvPr id="20" name="Shape 17"/>
          <p:cNvSpPr/>
          <p:nvPr/>
        </p:nvSpPr>
        <p:spPr>
          <a:xfrm>
            <a:off x="6903720" y="1874520"/>
            <a:ext cx="2057400" cy="640080"/>
          </a:xfrm>
          <a:prstGeom prst="rect">
            <a:avLst/>
          </a:prstGeom>
          <a:solidFill>
            <a:srgbClr val="1A5C3A"/>
          </a:solidFill>
          <a:ln w="12700">
            <a:solidFill>
              <a:srgbClr val="1A5C3A"/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6903720" y="1947672"/>
            <a:ext cx="2057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ETP Plants</a:t>
            </a:r>
            <a:endParaRPr lang="en-US" sz="1000" dirty="0"/>
          </a:p>
        </p:txBody>
      </p:sp>
      <p:sp>
        <p:nvSpPr>
          <p:cNvPr id="22" name="Shape 19"/>
          <p:cNvSpPr/>
          <p:nvPr/>
        </p:nvSpPr>
        <p:spPr>
          <a:xfrm>
            <a:off x="320040" y="2651760"/>
            <a:ext cx="2057400" cy="640080"/>
          </a:xfrm>
          <a:prstGeom prst="rect">
            <a:avLst/>
          </a:prstGeom>
          <a:solidFill>
            <a:srgbClr val="0D4B8E"/>
          </a:solidFill>
          <a:ln w="12700">
            <a:solidFill>
              <a:srgbClr val="0D4B8E"/>
            </a:solidFill>
            <a:prstDash val="solid"/>
          </a:ln>
        </p:spPr>
      </p:sp>
      <p:sp>
        <p:nvSpPr>
          <p:cNvPr id="23" name="Text 20"/>
          <p:cNvSpPr/>
          <p:nvPr/>
        </p:nvSpPr>
        <p:spPr>
          <a:xfrm>
            <a:off x="320040" y="2724912"/>
            <a:ext cx="2057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STP Plants</a:t>
            </a:r>
            <a:endParaRPr lang="en-US" sz="1000" dirty="0"/>
          </a:p>
        </p:txBody>
      </p:sp>
      <p:sp>
        <p:nvSpPr>
          <p:cNvPr id="24" name="Shape 21"/>
          <p:cNvSpPr/>
          <p:nvPr/>
        </p:nvSpPr>
        <p:spPr>
          <a:xfrm>
            <a:off x="2514600" y="2651760"/>
            <a:ext cx="2057400" cy="640080"/>
          </a:xfrm>
          <a:prstGeom prst="rect">
            <a:avLst/>
          </a:prstGeom>
          <a:solidFill>
            <a:srgbClr val="1A7FAF"/>
          </a:solidFill>
          <a:ln w="12700">
            <a:solidFill>
              <a:srgbClr val="1A7FAF"/>
            </a:solidFill>
            <a:prstDash val="solid"/>
          </a:ln>
        </p:spPr>
      </p:sp>
      <p:sp>
        <p:nvSpPr>
          <p:cNvPr id="25" name="Text 22"/>
          <p:cNvSpPr/>
          <p:nvPr/>
        </p:nvSpPr>
        <p:spPr>
          <a:xfrm>
            <a:off x="2514600" y="2724912"/>
            <a:ext cx="2057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 Water Treatment Plants</a:t>
            </a:r>
            <a:endParaRPr lang="en-US" sz="1000" dirty="0"/>
          </a:p>
        </p:txBody>
      </p:sp>
      <p:sp>
        <p:nvSpPr>
          <p:cNvPr id="26" name="Shape 23"/>
          <p:cNvSpPr/>
          <p:nvPr/>
        </p:nvSpPr>
        <p:spPr>
          <a:xfrm>
            <a:off x="4709160" y="2651760"/>
            <a:ext cx="2057400" cy="640080"/>
          </a:xfrm>
          <a:prstGeom prst="rect">
            <a:avLst/>
          </a:prstGeom>
          <a:solidFill>
            <a:srgbClr val="1A5C3A"/>
          </a:solidFill>
          <a:ln w="12700">
            <a:solidFill>
              <a:srgbClr val="1A5C3A"/>
            </a:solidFill>
            <a:prstDash val="solid"/>
          </a:ln>
        </p:spPr>
      </p:sp>
      <p:sp>
        <p:nvSpPr>
          <p:cNvPr id="27" name="Text 24"/>
          <p:cNvSpPr/>
          <p:nvPr/>
        </p:nvSpPr>
        <p:spPr>
          <a:xfrm>
            <a:off x="4709160" y="2724912"/>
            <a:ext cx="2057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Boiler &amp; Utility Systems</a:t>
            </a:r>
            <a:endParaRPr lang="en-US" sz="1000" dirty="0"/>
          </a:p>
        </p:txBody>
      </p:sp>
      <p:sp>
        <p:nvSpPr>
          <p:cNvPr id="28" name="Shape 25"/>
          <p:cNvSpPr/>
          <p:nvPr/>
        </p:nvSpPr>
        <p:spPr>
          <a:xfrm>
            <a:off x="6903720" y="2651760"/>
            <a:ext cx="2057400" cy="640080"/>
          </a:xfrm>
          <a:prstGeom prst="rect">
            <a:avLst/>
          </a:prstGeom>
          <a:solidFill>
            <a:srgbClr val="0D4B8E"/>
          </a:solidFill>
          <a:ln w="12700">
            <a:solidFill>
              <a:srgbClr val="0D4B8E"/>
            </a:solidFill>
            <a:prstDash val="solid"/>
          </a:ln>
        </p:spPr>
      </p:sp>
      <p:sp>
        <p:nvSpPr>
          <p:cNvPr id="29" name="Text 26"/>
          <p:cNvSpPr/>
          <p:nvPr/>
        </p:nvSpPr>
        <p:spPr>
          <a:xfrm>
            <a:off x="6903720" y="2724912"/>
            <a:ext cx="2057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Cooling Tower Systems</a:t>
            </a:r>
            <a:endParaRPr lang="en-US" sz="1000" dirty="0"/>
          </a:p>
        </p:txBody>
      </p:sp>
      <p:sp>
        <p:nvSpPr>
          <p:cNvPr id="30" name="Shape 27"/>
          <p:cNvSpPr/>
          <p:nvPr/>
        </p:nvSpPr>
        <p:spPr>
          <a:xfrm>
            <a:off x="320040" y="3429000"/>
            <a:ext cx="2057400" cy="640080"/>
          </a:xfrm>
          <a:prstGeom prst="rect">
            <a:avLst/>
          </a:prstGeom>
          <a:solidFill>
            <a:srgbClr val="1A7FAF"/>
          </a:solidFill>
          <a:ln w="12700">
            <a:solidFill>
              <a:srgbClr val="1A7FAF"/>
            </a:solidFill>
            <a:prstDash val="solid"/>
          </a:ln>
        </p:spPr>
      </p:sp>
      <p:sp>
        <p:nvSpPr>
          <p:cNvPr id="31" name="Text 28"/>
          <p:cNvSpPr/>
          <p:nvPr/>
        </p:nvSpPr>
        <p:spPr>
          <a:xfrm>
            <a:off x="320040" y="3502152"/>
            <a:ext cx="2057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Commercial Water Treatment</a:t>
            </a:r>
            <a:endParaRPr lang="en-US" sz="1000" dirty="0"/>
          </a:p>
        </p:txBody>
      </p:sp>
      <p:sp>
        <p:nvSpPr>
          <p:cNvPr id="32" name="Shape 29"/>
          <p:cNvSpPr/>
          <p:nvPr/>
        </p:nvSpPr>
        <p:spPr>
          <a:xfrm>
            <a:off x="2514600" y="3429000"/>
            <a:ext cx="2057400" cy="640080"/>
          </a:xfrm>
          <a:prstGeom prst="rect">
            <a:avLst/>
          </a:prstGeom>
          <a:solidFill>
            <a:srgbClr val="8B4513"/>
          </a:solidFill>
          <a:ln w="12700">
            <a:solidFill>
              <a:srgbClr val="8B4513"/>
            </a:solidFill>
            <a:prstDash val="solid"/>
          </a:ln>
        </p:spPr>
      </p:sp>
      <p:sp>
        <p:nvSpPr>
          <p:cNvPr id="33" name="Text 30"/>
          <p:cNvSpPr/>
          <p:nvPr/>
        </p:nvSpPr>
        <p:spPr>
          <a:xfrm>
            <a:off x="2514600" y="3502152"/>
            <a:ext cx="2057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Industrial Processing Units</a:t>
            </a:r>
            <a:endParaRPr lang="en-US" sz="1000" dirty="0"/>
          </a:p>
        </p:txBody>
      </p:sp>
      <p:sp>
        <p:nvSpPr>
          <p:cNvPr id="34" name="Shape 31"/>
          <p:cNvSpPr/>
          <p:nvPr/>
        </p:nvSpPr>
        <p:spPr>
          <a:xfrm>
            <a:off x="320040" y="4251960"/>
            <a:ext cx="8595360" cy="320040"/>
          </a:xfrm>
          <a:prstGeom prst="rect">
            <a:avLst/>
          </a:prstGeom>
          <a:solidFill>
            <a:srgbClr val="00A8E8"/>
          </a:solidFill>
          <a:ln w="12700">
            <a:solidFill>
              <a:srgbClr val="00A8E8"/>
            </a:solidFill>
            <a:prstDash val="solid"/>
          </a:ln>
        </p:spPr>
      </p:sp>
      <p:sp>
        <p:nvSpPr>
          <p:cNvPr id="35" name="Text 32"/>
          <p:cNvSpPr/>
          <p:nvPr/>
        </p:nvSpPr>
        <p:spPr>
          <a:xfrm>
            <a:off x="411480" y="4279392"/>
            <a:ext cx="8412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APPLICATIONS WE SUPPORT</a:t>
            </a:r>
            <a:endParaRPr lang="en-US" sz="1100" dirty="0"/>
          </a:p>
        </p:txBody>
      </p:sp>
      <p:sp>
        <p:nvSpPr>
          <p:cNvPr id="36" name="Text 33"/>
          <p:cNvSpPr/>
          <p:nvPr/>
        </p:nvSpPr>
        <p:spPr>
          <a:xfrm>
            <a:off x="320040" y="4599432"/>
            <a:ext cx="85953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5A65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Water Clarification  •  Wastewater Treatment  •  Sludge Dewatering  •  Color Removal  •  pH Correction  •  Hardness Control  •  Scale Prevention  •  Disinfection  •  Utility Water Treatment</a:t>
            </a:r>
            <a:endParaRPr lang="en-US" sz="10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0A8E8"/>
          </a:solidFill>
          <a:ln w="12700">
            <a:solidFill>
              <a:srgbClr val="00A8E8"/>
            </a:solidFill>
            <a:prstDash val="solid"/>
          </a:ln>
        </p:spPr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46720" y="91440"/>
            <a:ext cx="731520" cy="73152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365760" y="13716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WHY CHOOSE US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320040" y="868680"/>
            <a:ext cx="2743200" cy="960120"/>
          </a:xfrm>
          <a:prstGeom prst="rect">
            <a:avLst/>
          </a:prstGeom>
          <a:solidFill>
            <a:srgbClr val="0D4B8E"/>
          </a:solidFill>
          <a:ln w="12700">
            <a:solidFill>
              <a:srgbClr val="0D4B8E"/>
            </a:solidFill>
            <a:prstDash val="solid"/>
          </a:ln>
        </p:spPr>
      </p:sp>
      <p:sp>
        <p:nvSpPr>
          <p:cNvPr id="6" name="Shape 3"/>
          <p:cNvSpPr/>
          <p:nvPr/>
        </p:nvSpPr>
        <p:spPr>
          <a:xfrm>
            <a:off x="320040" y="868680"/>
            <a:ext cx="2743200" cy="73152"/>
          </a:xfrm>
          <a:prstGeom prst="rect">
            <a:avLst/>
          </a:prstGeom>
          <a:solidFill>
            <a:srgbClr val="00A8E8"/>
          </a:solidFill>
          <a:ln w="12700">
            <a:solidFill>
              <a:srgbClr val="00A8E8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429768" y="960120"/>
            <a:ext cx="2523744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0A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Quality Products</a:t>
            </a:r>
            <a:endParaRPr lang="en-US" sz="1150" dirty="0"/>
          </a:p>
        </p:txBody>
      </p:sp>
      <p:sp>
        <p:nvSpPr>
          <p:cNvPr id="8" name="Text 5"/>
          <p:cNvSpPr/>
          <p:nvPr/>
        </p:nvSpPr>
        <p:spPr>
          <a:xfrm>
            <a:off x="429768" y="1252728"/>
            <a:ext cx="2523744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8DC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Reliable and consistent industrial chemicals for treatment and process applications.</a:t>
            </a:r>
            <a:endParaRPr lang="en-US" sz="1000" dirty="0"/>
          </a:p>
        </p:txBody>
      </p:sp>
      <p:sp>
        <p:nvSpPr>
          <p:cNvPr id="9" name="Shape 6"/>
          <p:cNvSpPr/>
          <p:nvPr/>
        </p:nvSpPr>
        <p:spPr>
          <a:xfrm>
            <a:off x="3246120" y="868680"/>
            <a:ext cx="2743200" cy="960120"/>
          </a:xfrm>
          <a:prstGeom prst="rect">
            <a:avLst/>
          </a:prstGeom>
          <a:solidFill>
            <a:srgbClr val="0D4B8E"/>
          </a:solidFill>
          <a:ln w="12700">
            <a:solidFill>
              <a:srgbClr val="0D4B8E"/>
            </a:solidFill>
            <a:prstDash val="solid"/>
          </a:ln>
        </p:spPr>
      </p:sp>
      <p:sp>
        <p:nvSpPr>
          <p:cNvPr id="10" name="Shape 7"/>
          <p:cNvSpPr/>
          <p:nvPr/>
        </p:nvSpPr>
        <p:spPr>
          <a:xfrm>
            <a:off x="3246120" y="868680"/>
            <a:ext cx="2743200" cy="73152"/>
          </a:xfrm>
          <a:prstGeom prst="rect">
            <a:avLst/>
          </a:prstGeom>
          <a:solidFill>
            <a:srgbClr val="00A8E8"/>
          </a:solidFill>
          <a:ln w="12700">
            <a:solidFill>
              <a:srgbClr val="00A8E8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3355848" y="960120"/>
            <a:ext cx="2523744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0A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Technical Support</a:t>
            </a:r>
            <a:endParaRPr lang="en-US" sz="1150" dirty="0"/>
          </a:p>
        </p:txBody>
      </p:sp>
      <p:sp>
        <p:nvSpPr>
          <p:cNvPr id="12" name="Text 9"/>
          <p:cNvSpPr/>
          <p:nvPr/>
        </p:nvSpPr>
        <p:spPr>
          <a:xfrm>
            <a:off x="3355848" y="1252728"/>
            <a:ext cx="2523744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8DC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Practical customer support for industrial water treatment applications.</a:t>
            </a:r>
            <a:endParaRPr lang="en-US" sz="1000" dirty="0"/>
          </a:p>
        </p:txBody>
      </p:sp>
      <p:sp>
        <p:nvSpPr>
          <p:cNvPr id="13" name="Shape 10"/>
          <p:cNvSpPr/>
          <p:nvPr/>
        </p:nvSpPr>
        <p:spPr>
          <a:xfrm>
            <a:off x="6172200" y="868680"/>
            <a:ext cx="2743200" cy="960120"/>
          </a:xfrm>
          <a:prstGeom prst="rect">
            <a:avLst/>
          </a:prstGeom>
          <a:solidFill>
            <a:srgbClr val="0D4B8E"/>
          </a:solidFill>
          <a:ln w="12700">
            <a:solidFill>
              <a:srgbClr val="0D4B8E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6172200" y="868680"/>
            <a:ext cx="2743200" cy="73152"/>
          </a:xfrm>
          <a:prstGeom prst="rect">
            <a:avLst/>
          </a:prstGeom>
          <a:solidFill>
            <a:srgbClr val="00A8E8"/>
          </a:solidFill>
          <a:ln w="12700">
            <a:solidFill>
              <a:srgbClr val="00A8E8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6281928" y="960120"/>
            <a:ext cx="2523744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0A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Wide Product Range</a:t>
            </a:r>
            <a:endParaRPr lang="en-US" sz="1150" dirty="0"/>
          </a:p>
        </p:txBody>
      </p:sp>
      <p:sp>
        <p:nvSpPr>
          <p:cNvPr id="16" name="Text 13"/>
          <p:cNvSpPr/>
          <p:nvPr/>
        </p:nvSpPr>
        <p:spPr>
          <a:xfrm>
            <a:off x="6281928" y="1252728"/>
            <a:ext cx="2523744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8DC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coagulants to flocculants, acids to utility chemicals — complete support.</a:t>
            </a:r>
            <a:endParaRPr lang="en-US" sz="1000" dirty="0"/>
          </a:p>
        </p:txBody>
      </p:sp>
      <p:sp>
        <p:nvSpPr>
          <p:cNvPr id="17" name="Shape 14"/>
          <p:cNvSpPr/>
          <p:nvPr/>
        </p:nvSpPr>
        <p:spPr>
          <a:xfrm>
            <a:off x="274320" y="1965960"/>
            <a:ext cx="2743200" cy="960120"/>
          </a:xfrm>
          <a:prstGeom prst="rect">
            <a:avLst/>
          </a:prstGeom>
          <a:solidFill>
            <a:srgbClr val="0D4B8E"/>
          </a:solidFill>
          <a:ln w="12700">
            <a:solidFill>
              <a:srgbClr val="0D4B8E"/>
            </a:solidFill>
            <a:prstDash val="solid"/>
          </a:ln>
        </p:spPr>
      </p:sp>
      <p:sp>
        <p:nvSpPr>
          <p:cNvPr id="18" name="Shape 15"/>
          <p:cNvSpPr/>
          <p:nvPr/>
        </p:nvSpPr>
        <p:spPr>
          <a:xfrm>
            <a:off x="320040" y="1965960"/>
            <a:ext cx="2743200" cy="73152"/>
          </a:xfrm>
          <a:prstGeom prst="rect">
            <a:avLst/>
          </a:prstGeom>
          <a:solidFill>
            <a:srgbClr val="00A8E8"/>
          </a:solidFill>
          <a:ln w="12700">
            <a:solidFill>
              <a:srgbClr val="00A8E8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429768" y="2057400"/>
            <a:ext cx="2523744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0A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Timely Delivery</a:t>
            </a:r>
            <a:endParaRPr lang="en-US" sz="1150" dirty="0"/>
          </a:p>
        </p:txBody>
      </p:sp>
      <p:sp>
        <p:nvSpPr>
          <p:cNvPr id="20" name="Text 17"/>
          <p:cNvSpPr/>
          <p:nvPr/>
        </p:nvSpPr>
        <p:spPr>
          <a:xfrm>
            <a:off x="429768" y="2350008"/>
            <a:ext cx="2523744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8DC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 dispatch and dependable supply to industrial customers.</a:t>
            </a:r>
            <a:endParaRPr lang="en-US" sz="1000" dirty="0"/>
          </a:p>
        </p:txBody>
      </p:sp>
      <p:sp>
        <p:nvSpPr>
          <p:cNvPr id="21" name="Shape 18"/>
          <p:cNvSpPr/>
          <p:nvPr/>
        </p:nvSpPr>
        <p:spPr>
          <a:xfrm>
            <a:off x="3246120" y="1965960"/>
            <a:ext cx="2743200" cy="960120"/>
          </a:xfrm>
          <a:prstGeom prst="rect">
            <a:avLst/>
          </a:prstGeom>
          <a:solidFill>
            <a:srgbClr val="0D4B8E"/>
          </a:solidFill>
          <a:ln w="12700">
            <a:solidFill>
              <a:srgbClr val="0D4B8E"/>
            </a:solidFill>
            <a:prstDash val="solid"/>
          </a:ln>
        </p:spPr>
      </p:sp>
      <p:sp>
        <p:nvSpPr>
          <p:cNvPr id="22" name="Shape 19"/>
          <p:cNvSpPr/>
          <p:nvPr/>
        </p:nvSpPr>
        <p:spPr>
          <a:xfrm>
            <a:off x="3246120" y="1965960"/>
            <a:ext cx="2743200" cy="73152"/>
          </a:xfrm>
          <a:prstGeom prst="rect">
            <a:avLst/>
          </a:prstGeom>
          <a:solidFill>
            <a:srgbClr val="00A8E8"/>
          </a:solidFill>
          <a:ln w="12700">
            <a:solidFill>
              <a:srgbClr val="00A8E8"/>
            </a:solidFill>
            <a:prstDash val="solid"/>
          </a:ln>
        </p:spPr>
      </p:sp>
      <p:sp>
        <p:nvSpPr>
          <p:cNvPr id="23" name="Text 20"/>
          <p:cNvSpPr/>
          <p:nvPr/>
        </p:nvSpPr>
        <p:spPr>
          <a:xfrm>
            <a:off x="3355848" y="2057400"/>
            <a:ext cx="2523744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0A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 Service</a:t>
            </a:r>
            <a:endParaRPr lang="en-US" sz="1150" dirty="0"/>
          </a:p>
        </p:txBody>
      </p:sp>
      <p:sp>
        <p:nvSpPr>
          <p:cNvPr id="24" name="Text 21"/>
          <p:cNvSpPr/>
          <p:nvPr/>
        </p:nvSpPr>
        <p:spPr>
          <a:xfrm>
            <a:off x="3355848" y="2350008"/>
            <a:ext cx="2523744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8DC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Long-term relationships through trust, support, and consistency.</a:t>
            </a:r>
            <a:endParaRPr lang="en-US" sz="1000" dirty="0"/>
          </a:p>
        </p:txBody>
      </p:sp>
      <p:sp>
        <p:nvSpPr>
          <p:cNvPr id="25" name="Shape 22"/>
          <p:cNvSpPr/>
          <p:nvPr/>
        </p:nvSpPr>
        <p:spPr>
          <a:xfrm>
            <a:off x="320040" y="2971800"/>
            <a:ext cx="8595360" cy="2011680"/>
          </a:xfrm>
          <a:prstGeom prst="rect">
            <a:avLst/>
          </a:prstGeom>
          <a:solidFill>
            <a:srgbClr val="0D4B8E"/>
          </a:solidFill>
          <a:ln w="12700">
            <a:solidFill>
              <a:srgbClr val="00A8E8"/>
            </a:solidFill>
            <a:prstDash val="solid"/>
          </a:ln>
        </p:spPr>
      </p:sp>
      <p:sp>
        <p:nvSpPr>
          <p:cNvPr id="26" name="Shape 23"/>
          <p:cNvSpPr/>
          <p:nvPr/>
        </p:nvSpPr>
        <p:spPr>
          <a:xfrm>
            <a:off x="320040" y="2971800"/>
            <a:ext cx="8595360" cy="73152"/>
          </a:xfrm>
          <a:prstGeom prst="rect">
            <a:avLst/>
          </a:prstGeom>
          <a:solidFill>
            <a:srgbClr val="00A8E8"/>
          </a:solidFill>
          <a:ln w="12700">
            <a:solidFill>
              <a:srgbClr val="00A8E8"/>
            </a:solidFill>
            <a:prstDash val="solid"/>
          </a:ln>
        </p:spPr>
      </p:sp>
      <p:sp>
        <p:nvSpPr>
          <p:cNvPr id="27" name="Text 24"/>
          <p:cNvSpPr/>
          <p:nvPr/>
        </p:nvSpPr>
        <p:spPr>
          <a:xfrm>
            <a:off x="502920" y="306324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kern="0" spc="100" dirty="0">
                <a:solidFill>
                  <a:srgbClr val="00A8E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CONTACT US</a:t>
            </a:r>
            <a:endParaRPr lang="en-US" sz="1600" dirty="0"/>
          </a:p>
        </p:txBody>
      </p:sp>
      <p:sp>
        <p:nvSpPr>
          <p:cNvPr id="28" name="Text 25"/>
          <p:cNvSpPr/>
          <p:nvPr/>
        </p:nvSpPr>
        <p:spPr>
          <a:xfrm>
            <a:off x="502920" y="3474720"/>
            <a:ext cx="3657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MICRO POLYMER INDUSTRIES</a:t>
            </a:r>
            <a:endParaRPr lang="en-US" sz="1200" dirty="0"/>
          </a:p>
        </p:txBody>
      </p:sp>
      <p:sp>
        <p:nvSpPr>
          <p:cNvPr id="29" name="Text 26"/>
          <p:cNvSpPr/>
          <p:nvPr/>
        </p:nvSpPr>
        <p:spPr>
          <a:xfrm>
            <a:off x="502920" y="3794760"/>
            <a:ext cx="38404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BDD5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Shed No. D/68, Devgram Industrial Parisar,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BDD5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Opp. Vivaan Industrial Park, Kathwada-Singarva Rd,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BDD5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Kathwada, Ahmedabad, Gujarat – 382430</a:t>
            </a:r>
            <a:endParaRPr lang="en-US" sz="1000" dirty="0"/>
          </a:p>
        </p:txBody>
      </p:sp>
      <p:sp>
        <p:nvSpPr>
          <p:cNvPr id="30" name="Text 27"/>
          <p:cNvSpPr/>
          <p:nvPr/>
        </p:nvSpPr>
        <p:spPr>
          <a:xfrm>
            <a:off x="4754880" y="3108960"/>
            <a:ext cx="402336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📞  9376127463 / 7046241180</a:t>
            </a:r>
            <a:endParaRPr lang="en-US" sz="1150" dirty="0"/>
          </a:p>
          <a:p>
            <a:pPr marL="0" indent="0">
              <a:buNone/>
            </a:pPr>
            <a:r>
              <a:rPr lang="en-US" sz="1100" dirty="0">
                <a:solidFill>
                  <a:srgbClr val="C8DC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📧  micro_polychem@yahoo.com</a:t>
            </a:r>
            <a:endParaRPr lang="en-US" sz="1150" dirty="0"/>
          </a:p>
          <a:p>
            <a:pPr marL="0" indent="0">
              <a:buNone/>
            </a:pPr>
            <a:r>
              <a:rPr lang="en-US" sz="1100" dirty="0">
                <a:solidFill>
                  <a:srgbClr val="00A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🌐  www.micropolymerindustries.com</a:t>
            </a:r>
            <a:endParaRPr lang="en-US" sz="1150" dirty="0"/>
          </a:p>
        </p:txBody>
      </p:sp>
      <p:sp>
        <p:nvSpPr>
          <p:cNvPr id="31" name="Text 28"/>
          <p:cNvSpPr/>
          <p:nvPr/>
        </p:nvSpPr>
        <p:spPr>
          <a:xfrm>
            <a:off x="320040" y="4828032"/>
            <a:ext cx="85953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i="1" dirty="0">
                <a:solidFill>
                  <a:srgbClr val="00A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Bulk Orders, Product Inquiry &amp; Technical Support — Contact Us Today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1118</Words>
  <Application>Microsoft Office PowerPoint</Application>
  <PresentationFormat>On-screen Show (16:9)</PresentationFormat>
  <Paragraphs>185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Arial Black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 Polymer Industries Brochure</dc:title>
  <dc:subject>PptxGenJS Presentation</dc:subject>
  <dc:creator>PptxGenJS</dc:creator>
  <cp:lastModifiedBy>Prajapati</cp:lastModifiedBy>
  <cp:revision>4</cp:revision>
  <dcterms:created xsi:type="dcterms:W3CDTF">2026-04-02T05:23:51Z</dcterms:created>
  <dcterms:modified xsi:type="dcterms:W3CDTF">2026-04-03T08:23:13Z</dcterms:modified>
</cp:coreProperties>
</file>